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1" r:id="rId4"/>
    <p:sldMasterId id="2147483709" r:id="rId5"/>
    <p:sldMasterId id="2147483728" r:id="rId6"/>
    <p:sldMasterId id="2147483746" r:id="rId7"/>
  </p:sldMasterIdLst>
  <p:notesMasterIdLst>
    <p:notesMasterId r:id="rId37"/>
  </p:notesMasterIdLst>
  <p:sldIdLst>
    <p:sldId id="310" r:id="rId8"/>
    <p:sldId id="270" r:id="rId9"/>
    <p:sldId id="296" r:id="rId10"/>
    <p:sldId id="300" r:id="rId11"/>
    <p:sldId id="312" r:id="rId12"/>
    <p:sldId id="313" r:id="rId13"/>
    <p:sldId id="291" r:id="rId14"/>
    <p:sldId id="332" r:id="rId15"/>
    <p:sldId id="294" r:id="rId16"/>
    <p:sldId id="295" r:id="rId17"/>
    <p:sldId id="320" r:id="rId18"/>
    <p:sldId id="373" r:id="rId19"/>
    <p:sldId id="298" r:id="rId20"/>
    <p:sldId id="299" r:id="rId21"/>
    <p:sldId id="314" r:id="rId22"/>
    <p:sldId id="337" r:id="rId23"/>
    <p:sldId id="338" r:id="rId24"/>
    <p:sldId id="341" r:id="rId25"/>
    <p:sldId id="345" r:id="rId26"/>
    <p:sldId id="349" r:id="rId27"/>
    <p:sldId id="350" r:id="rId28"/>
    <p:sldId id="351" r:id="rId29"/>
    <p:sldId id="352" r:id="rId30"/>
    <p:sldId id="353" r:id="rId31"/>
    <p:sldId id="355" r:id="rId32"/>
    <p:sldId id="356" r:id="rId33"/>
    <p:sldId id="360" r:id="rId34"/>
    <p:sldId id="362" r:id="rId35"/>
    <p:sldId id="3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2F9A1-7C8D-4099-9339-C24B8029C3C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F1666-4CA4-4FF7-8DD3-F08B602A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918654D-0E71-E76C-748E-9897FE3ED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BBB61C-0CEF-459C-B2EA-DAB9251162D9}" type="slidenum">
              <a:rPr lang="en-US" altLang="vi-VN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5A20475-59F3-09A1-8B3B-C29C433BA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49EEDCC-6ADD-D601-A4D7-3C51E12C4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C3A67CA-9B8F-29BB-A929-9584E6B82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E48C62-F33E-4A78-8EB6-6AF24B162D7E}" type="slidenum">
              <a:rPr lang="en-US" altLang="vi-VN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6C10E2F-6F59-563E-57DE-61C1349F3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E1D9EE1-C679-ADB9-24FE-DF32528A9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C25B-C1F0-B506-4FCB-B543A0BC4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8E81C-40C1-E7A3-8D47-343FE34A9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6FA32-A075-28C6-DFC4-2036949A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46B51-0034-ED8A-D6FF-E2E78064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9478-85EB-B8B7-28B6-620C221A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2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C94A-9F05-0B2D-0448-38BEE76F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23E75-4243-CD17-5DFC-AB5DB637C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47B61-1512-EE0C-6740-92135122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853F3-5206-CAD3-05A4-8751FBDE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010AC-4E3F-AA95-975A-001224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92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51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93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43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5152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25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8611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908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53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7D916-605E-ACE8-7D35-DA014F45D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77B08-2183-18C7-16E0-424B537AB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9EBE-B4BB-94FB-1B28-AF02DBA0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D4C15-79FA-F99E-AC65-D750C13F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6BC0A-B53C-C624-326C-427CF5CB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04805-DA6D-3EDA-EADE-3566BB90D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F239B-F210-AA15-5B58-A165444B9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BB67B73-C7C4-46A4-98D9-FA8462F07A02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3577B-233B-1596-60E6-0712A37DD7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4751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0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2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7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6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13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B3FF-BDFE-90C7-92C0-24574239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C473A-4A4C-7E9D-95E1-A507680A7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DCB6-8DD7-326C-6BF4-9E6F30D3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6F5A5-5EBE-B66A-DFE5-A122BEFB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5284-A68E-B0CD-06BD-45C04461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4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52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3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55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45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4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3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57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5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7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3611-22C1-34EE-DCA0-FEBA300F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2CB1A-18B6-CFAB-F542-47D080171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15010-1F9A-5718-4D67-B1311BB2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8887B-D866-C12A-673D-9D0B37E4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CD43F-1DBA-85C9-6FA5-4A8CD80A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5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3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62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13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91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9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5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86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41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5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5647-9712-9F5F-3D69-B3DBD517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D79DD-ADE9-C996-6279-ED98E93CC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7DE0-59DB-7E13-4156-90D302C5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59040-2F09-E49C-D878-DBE3282E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29D3A-5BD5-BEF2-8894-22B80211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4A77-85BE-2BA5-D616-EF9480B9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9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8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04805-DA6D-3EDA-EADE-3566BB90D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F239B-F210-AA15-5B58-A165444B9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BB67B73-C7C4-46A4-98D9-FA8462F07A02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3577B-233B-1596-60E6-0712A37DD7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4036"/>
      </p:ext>
    </p:extLst>
  </p:cSld>
  <p:clrMapOvr>
    <a:masterClrMapping/>
  </p:clrMapOvr>
  <p:transition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2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0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05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2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9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6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61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2B5B-B091-B9BC-D732-A165ADBA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ABDB8-D65C-1D06-209D-2E0EAF292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0F5C4-BD7C-699D-15D6-5A2E4B2AC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21013-5928-EE1C-2E21-C9A22DD0B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9396B-485E-9F64-1F5D-B420B0F39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9945D-116A-9703-BA96-CE7138ED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AFFE4-16C0-1837-0CA1-BA06DC47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91CEF-57CB-5033-3B81-CA367B68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4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3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67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5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114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3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2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1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77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986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9373-FA44-0E35-6A48-1BB2AEAB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43EBD-1A84-89A0-733A-9E0ECAA4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AE8B5-5E5A-94FA-A8EF-7E9D15AF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E33A5-216E-F1A0-4EE6-32A7FC76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48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79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64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92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0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8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1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9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002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DF16C-9E80-0D8C-E4FC-861F2AD1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B2E15-78AD-78FF-22FE-7ADA55CA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9AB12-9B9E-C3CE-CAF5-668B92DD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7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633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6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904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6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64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01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B3FF-BDFE-90C7-92C0-24574239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C473A-4A4C-7E9D-95E1-A507680A7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DCB6-8DD7-326C-6BF4-9E6F30D3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6F5A5-5EBE-B66A-DFE5-A122BEFB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5284-A68E-B0CD-06BD-45C04461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70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3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F95A-DC40-02AD-6FB1-8F766400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D065-0855-EE40-83D9-FB06096C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14674-5562-E87D-FA14-3F25D6656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CC1A1-D5E0-620F-3833-4FF5AC3D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554FE-324F-A8D0-554F-BD18AFC7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A13E0-8F7C-A180-ABBC-19CFC29F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9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9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22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53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15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4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011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6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2996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3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36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2D8A-E741-B4B5-E0EC-68635349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3BB61-96B1-3D0F-2636-B7F5B26A3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64C52-CC9A-5A89-5747-6562CB217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2A3A9-2448-3A3C-3480-D6BB57F6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D74A5-0A12-D4C3-3158-EC926ADF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27194-13C1-26AE-A57F-D4AB6B09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65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9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3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6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84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9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23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195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2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62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457FF-65C6-4CCB-98F5-0B101134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3683B-9480-D392-0CB0-D8D178275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93814-C263-D5A3-42B9-F7EE23CA3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52431-351B-AB10-097B-B95918232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99A1-7416-C638-FA76-2647BEBE1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7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74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7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B3FF-77CA-44D1-99DA-B0AB7894148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57B58D-4950-4F53-B6C3-65CAD3C0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Hi%E1%BB%87p_H%C3%B2a" TargetMode="External"/><Relationship Id="rId13" Type="http://schemas.openxmlformats.org/officeDocument/2006/relationships/hyperlink" Target="http://vi.wikipedia.org/wiki/Ngh%E1%BB%87_An" TargetMode="External"/><Relationship Id="rId3" Type="http://schemas.openxmlformats.org/officeDocument/2006/relationships/hyperlink" Target="http://vi.wikipedia.org/wiki/%C4%90%C3%ACnh_nguy%C3%AAn" TargetMode="External"/><Relationship Id="rId7" Type="http://schemas.openxmlformats.org/officeDocument/2006/relationships/hyperlink" Target="http://vi.wikipedia.org/wiki/D%E1%BB%A5c_%C4%90%E1%BB%A9c" TargetMode="External"/><Relationship Id="rId12" Type="http://schemas.openxmlformats.org/officeDocument/2006/relationships/hyperlink" Target="http://vi.wikipedia.org/wiki/Thanh_H%C3%B3a" TargetMode="External"/><Relationship Id="rId17" Type="http://schemas.openxmlformats.org/officeDocument/2006/relationships/hyperlink" Target="http://vi.wikipedia.org/w/index.php?title=B%E1%BB%87nh_l%E1%BB%B5&amp;action=edit" TargetMode="External"/><Relationship Id="rId2" Type="http://schemas.openxmlformats.org/officeDocument/2006/relationships/hyperlink" Target="http://vi.wikipedia.org/w/index.php?title=1877&amp;action=edit" TargetMode="External"/><Relationship Id="rId16" Type="http://schemas.openxmlformats.org/officeDocument/2006/relationships/hyperlink" Target="http://vi.wikipedia.org/w/index.php?title=1895&amp;action=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C3%B4n_Th%E1%BA%A5t_Thuy%E1%BA%BFt" TargetMode="External"/><Relationship Id="rId11" Type="http://schemas.openxmlformats.org/officeDocument/2006/relationships/hyperlink" Target="http://vi.wikipedia.org/wiki/H%C3%A0m_Nghi" TargetMode="External"/><Relationship Id="rId5" Type="http://schemas.openxmlformats.org/officeDocument/2006/relationships/hyperlink" Target="http://vi.wikipedia.org/w/index.php?title=1883&amp;action=edit" TargetMode="External"/><Relationship Id="rId15" Type="http://schemas.openxmlformats.org/officeDocument/2006/relationships/hyperlink" Target="http://vi.wikipedia.org/wiki/28_th%C3%A1ng_12" TargetMode="External"/><Relationship Id="rId10" Type="http://schemas.openxmlformats.org/officeDocument/2006/relationships/hyperlink" Target="http://vi.wikipedia.org/wiki/Chi%E1%BA%BFu_C%E1%BA%A7n_V%C6%B0%C6%A1ng" TargetMode="External"/><Relationship Id="rId4" Type="http://schemas.openxmlformats.org/officeDocument/2006/relationships/hyperlink" Target="http://vi.wikipedia.org/wiki/Ninh_B%C3%ACnh" TargetMode="External"/><Relationship Id="rId9" Type="http://schemas.openxmlformats.org/officeDocument/2006/relationships/hyperlink" Target="http://vi.wikipedia.org/w/index.php?title=1885&amp;action=edit" TargetMode="External"/><Relationship Id="rId14" Type="http://schemas.openxmlformats.org/officeDocument/2006/relationships/hyperlink" Target="http://vi.wikipedia.org/wiki/H%C6%B0%C6%A1ng_Kh%C3%A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D2814-AFF9-4150-9A71-6EF899C67344}"/>
              </a:ext>
            </a:extLst>
          </p:cNvPr>
          <p:cNvSpPr/>
          <p:nvPr/>
        </p:nvSpPr>
        <p:spPr>
          <a:xfrm>
            <a:off x="1142999" y="308317"/>
            <a:ext cx="10406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PHONG TRÀO KHÁNG CHIẾN CHỐNG PHÁP                                      </a:t>
            </a:r>
          </a:p>
          <a:p>
            <a:pPr algn="ctr" eaLnBrk="1" hangingPunct="1"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TRONG NHỮNG NĂM CUỐI THẾ KỈ XIX 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1885)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85BE7-367E-F0FD-C35A-12B12C1F3EF3}"/>
              </a:ext>
            </a:extLst>
          </p:cNvPr>
          <p:cNvSpPr/>
          <p:nvPr/>
        </p:nvSpPr>
        <p:spPr>
          <a:xfrm>
            <a:off x="1142999" y="3506742"/>
            <a:ext cx="7910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D324-4009-1BE2-02E6-EA3E5BDD76E9}"/>
              </a:ext>
            </a:extLst>
          </p:cNvPr>
          <p:cNvSpPr txBox="1"/>
          <p:nvPr/>
        </p:nvSpPr>
        <p:spPr>
          <a:xfrm>
            <a:off x="1142999" y="1966264"/>
            <a:ext cx="8635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KHÁNG CHIẾN CHỐNG PHÁP TRONG NHỮNG NĂM CUỐI THẾ KỈ XIX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F5675-D9C7-C7D8-4F8E-2F60FEB87A38}"/>
              </a:ext>
            </a:extLst>
          </p:cNvPr>
          <p:cNvSpPr/>
          <p:nvPr/>
        </p:nvSpPr>
        <p:spPr>
          <a:xfrm>
            <a:off x="1142999" y="4193713"/>
            <a:ext cx="6425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4E374-AF38-6D34-98DB-257C3ECA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" y="0"/>
            <a:ext cx="12185375" cy="685800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E8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dirty="0">
              <a:latin typeface="+mj-lt"/>
            </a:endParaRPr>
          </a:p>
        </p:txBody>
      </p:sp>
      <p:pic>
        <p:nvPicPr>
          <p:cNvPr id="3" name="Picture 2" descr="Hue-QT2">
            <a:extLst>
              <a:ext uri="{FF2B5EF4-FFF2-40B4-BE49-F238E27FC236}">
                <a16:creationId xmlns:a16="http://schemas.microsoft.com/office/drawing/2014/main" id="{75F10E82-7A16-5B53-2CF0-B4C4B1DF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964"/>
            <a:ext cx="91440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slide0229_image026">
            <a:extLst>
              <a:ext uri="{FF2B5EF4-FFF2-40B4-BE49-F238E27FC236}">
                <a16:creationId xmlns:a16="http://schemas.microsoft.com/office/drawing/2014/main" id="{FAEC178E-583B-A74D-671B-A12E2804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5251"/>
            <a:ext cx="30480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70E81780-B901-1AF7-740C-B00F4CD8EC11}"/>
              </a:ext>
            </a:extLst>
          </p:cNvPr>
          <p:cNvSpPr>
            <a:spLocks/>
          </p:cNvSpPr>
          <p:nvPr/>
        </p:nvSpPr>
        <p:spPr bwMode="auto">
          <a:xfrm>
            <a:off x="4800600" y="2235200"/>
            <a:ext cx="3352800" cy="2108200"/>
          </a:xfrm>
          <a:custGeom>
            <a:avLst/>
            <a:gdLst>
              <a:gd name="T0" fmla="*/ 2147483646 w 2112"/>
              <a:gd name="T1" fmla="*/ 2147483646 h 1328"/>
              <a:gd name="T2" fmla="*/ 2147483646 w 2112"/>
              <a:gd name="T3" fmla="*/ 2147483646 h 1328"/>
              <a:gd name="T4" fmla="*/ 2147483646 w 2112"/>
              <a:gd name="T5" fmla="*/ 2147483646 h 1328"/>
              <a:gd name="T6" fmla="*/ 2147483646 w 2112"/>
              <a:gd name="T7" fmla="*/ 2147483646 h 1328"/>
              <a:gd name="T8" fmla="*/ 2147483646 w 2112"/>
              <a:gd name="T9" fmla="*/ 2147483646 h 1328"/>
              <a:gd name="T10" fmla="*/ 2147483646 w 2112"/>
              <a:gd name="T11" fmla="*/ 2147483646 h 1328"/>
              <a:gd name="T12" fmla="*/ 2147483646 w 2112"/>
              <a:gd name="T13" fmla="*/ 2147483646 h 1328"/>
              <a:gd name="T14" fmla="*/ 2147483646 w 2112"/>
              <a:gd name="T15" fmla="*/ 2147483646 h 1328"/>
              <a:gd name="T16" fmla="*/ 2147483646 w 2112"/>
              <a:gd name="T17" fmla="*/ 2147483646 h 1328"/>
              <a:gd name="T18" fmla="*/ 0 w 2112"/>
              <a:gd name="T19" fmla="*/ 2147483646 h 13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12"/>
              <a:gd name="T31" fmla="*/ 0 h 1328"/>
              <a:gd name="T32" fmla="*/ 2112 w 2112"/>
              <a:gd name="T33" fmla="*/ 1328 h 13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12" h="1328">
                <a:moveTo>
                  <a:pt x="2112" y="1328"/>
                </a:moveTo>
                <a:cubicBezTo>
                  <a:pt x="1924" y="1264"/>
                  <a:pt x="1736" y="1200"/>
                  <a:pt x="1632" y="1136"/>
                </a:cubicBezTo>
                <a:cubicBezTo>
                  <a:pt x="1528" y="1072"/>
                  <a:pt x="1552" y="1008"/>
                  <a:pt x="1488" y="944"/>
                </a:cubicBezTo>
                <a:cubicBezTo>
                  <a:pt x="1424" y="880"/>
                  <a:pt x="1320" y="816"/>
                  <a:pt x="1248" y="752"/>
                </a:cubicBezTo>
                <a:cubicBezTo>
                  <a:pt x="1176" y="688"/>
                  <a:pt x="1120" y="624"/>
                  <a:pt x="1056" y="560"/>
                </a:cubicBezTo>
                <a:cubicBezTo>
                  <a:pt x="992" y="496"/>
                  <a:pt x="928" y="424"/>
                  <a:pt x="864" y="368"/>
                </a:cubicBezTo>
                <a:cubicBezTo>
                  <a:pt x="800" y="312"/>
                  <a:pt x="736" y="280"/>
                  <a:pt x="672" y="224"/>
                </a:cubicBezTo>
                <a:cubicBezTo>
                  <a:pt x="608" y="168"/>
                  <a:pt x="560" y="64"/>
                  <a:pt x="480" y="32"/>
                </a:cubicBezTo>
                <a:cubicBezTo>
                  <a:pt x="400" y="0"/>
                  <a:pt x="272" y="32"/>
                  <a:pt x="192" y="32"/>
                </a:cubicBezTo>
                <a:cubicBezTo>
                  <a:pt x="112" y="32"/>
                  <a:pt x="56" y="32"/>
                  <a:pt x="0" y="32"/>
                </a:cubicBezTo>
              </a:path>
            </a:pathLst>
          </a:cu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9D2505F3-5FEE-26D7-7861-6D2435E9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133600"/>
            <a:ext cx="304800" cy="304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EFF6A8D8-8C2F-76A3-E0AE-2BB6C7E3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114800"/>
            <a:ext cx="304800" cy="304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solidFill>
                <a:srgbClr val="FFFF00"/>
              </a:solidFill>
            </a:endParaRPr>
          </a:p>
        </p:txBody>
      </p:sp>
      <p:pic>
        <p:nvPicPr>
          <p:cNvPr id="8" name="Picture 6" descr="Ton_That_Thuyet">
            <a:extLst>
              <a:ext uri="{FF2B5EF4-FFF2-40B4-BE49-F238E27FC236}">
                <a16:creationId xmlns:a16="http://schemas.microsoft.com/office/drawing/2014/main" id="{6CB17BC7-292D-9BD0-241F-1CC213C6B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038600"/>
            <a:ext cx="609600" cy="609600"/>
          </a:xfrm>
          <a:prstGeom prst="rect">
            <a:avLst/>
          </a:prstGeom>
          <a:noFill/>
          <a:ln w="9525">
            <a:solidFill>
              <a:srgbClr val="042A29"/>
            </a:solidFill>
            <a:miter lim="800000"/>
            <a:headEnd/>
            <a:tailEnd/>
          </a:ln>
          <a:effectLst>
            <a:outerShdw dist="53882" dir="2700000" algn="ctr" rotWithShape="0">
              <a:srgbClr val="042A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Vua_Ham_Nghi">
            <a:extLst>
              <a:ext uri="{FF2B5EF4-FFF2-40B4-BE49-F238E27FC236}">
                <a16:creationId xmlns:a16="http://schemas.microsoft.com/office/drawing/2014/main" id="{82E17047-C7D6-308B-DAE0-FF3F2256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4" y="4038600"/>
            <a:ext cx="434975" cy="609600"/>
          </a:xfrm>
          <a:prstGeom prst="rect">
            <a:avLst/>
          </a:prstGeom>
          <a:noFill/>
          <a:ln w="9525">
            <a:solidFill>
              <a:srgbClr val="042A29"/>
            </a:solidFill>
            <a:miter lim="800000"/>
            <a:headEnd/>
            <a:tailEnd/>
          </a:ln>
          <a:effectLst>
            <a:outerShdw dist="71842" dir="2700000" algn="ctr" rotWithShape="0">
              <a:srgbClr val="042A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8">
            <a:extLst>
              <a:ext uri="{FF2B5EF4-FFF2-40B4-BE49-F238E27FC236}">
                <a16:creationId xmlns:a16="http://schemas.microsoft.com/office/drawing/2014/main" id="{B434011A-157E-B938-B5B7-ECF167A63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133600"/>
            <a:ext cx="1143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Tân Sở</a:t>
            </a: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7095EDEA-1A6C-EB27-47F6-818F87D620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41910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 thành HUẾ</a:t>
            </a:r>
          </a:p>
        </p:txBody>
      </p:sp>
      <p:sp>
        <p:nvSpPr>
          <p:cNvPr id="12" name="AutoShape 20">
            <a:extLst>
              <a:ext uri="{FF2B5EF4-FFF2-40B4-BE49-F238E27FC236}">
                <a16:creationId xmlns:a16="http://schemas.microsoft.com/office/drawing/2014/main" id="{02DFC376-0475-9204-4ABF-B3EEDBC0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3048000" cy="1752600"/>
          </a:xfrm>
          <a:prstGeom prst="wedgeRoundRectCallout">
            <a:avLst>
              <a:gd name="adj1" fmla="val 47815"/>
              <a:gd name="adj2" fmla="val -110000"/>
              <a:gd name="adj3" fmla="val 16667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ra tới Tân Sở vua Hàm Nghi và Tôn Thất Thuyết có hành động gì?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1944 C -0.03802 -0.02268 -0.0552 -0.02592 -0.075 -0.03611 C -0.09479 -0.04629 -0.12395 -0.06759 -0.13958 -0.08055 C -0.1552 -0.09352 -0.15902 -0.10046 -0.16875 -0.11389 C -0.17847 -0.12731 -0.18784 -0.14583 -0.19791 -0.16111 C -0.20798 -0.17639 -0.2184 -0.19213 -0.22916 -0.20555 C -0.23993 -0.21898 -0.25173 -0.22777 -0.2625 -0.24166 C -0.27326 -0.25555 -0.28264 -0.275 -0.29375 -0.28889 C -0.30486 -0.30277 -0.31632 -0.31852 -0.32916 -0.325 C -0.34201 -0.33148 -0.3434 -0.32083 -0.37083 -0.32777 C -0.39826 -0.33472 -0.47291 -0.36018 -0.49375 -0.36666 " pathEditMode="relative" rAng="0" ptsTypes="aaaaaaaaa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173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1858 -0.00347 -0.03698 -0.00694 -0.05834 -0.01782 C -0.07952 -0.02847 -0.11094 -0.05092 -0.12778 -0.06458 C -0.14445 -0.07824 -0.14861 -0.08564 -0.15903 -0.09977 C -0.16945 -0.11412 -0.17969 -0.13356 -0.19045 -0.14977 C -0.20122 -0.16574 -0.2125 -0.1824 -0.22396 -0.19676 C -0.23559 -0.21088 -0.24827 -0.22014 -0.2599 -0.23472 C -0.27136 -0.24953 -0.28143 -0.2699 -0.29341 -0.28472 C -0.30539 -0.2993 -0.31771 -0.31597 -0.3316 -0.32268 C -0.34532 -0.32963 -0.34688 -0.31828 -0.37622 -0.32569 C -0.40573 -0.3331 -0.48611 -0.35995 -0.50834 -0.36666 " pathEditMode="relative" rAng="0" ptsTypes="aaaaaaaaaaA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CF9EDFA0-E3B3-47BF-FCF4-45BECAFCC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28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1. PHONG TRÀO KHÁNG CHIẾN CHỐNG PHÁP TRONG NHỮNG NĂM CUỐI THẾ KỈ XIX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D19FE61-00CE-58C6-BD66-EEBFE1AAE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72903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CUỘC PHẢN CÔNG CỦA PHÁI CHỦ CHIẾN TẠI KINH THÀNH HUẾ.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7E4C7E-9A81-A7F1-13E3-674E023AA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102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II. PHONG TRÀO CẦN VƯƠNG BÙNG NỔ VÀ LAN RỘNG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1DE2D-DF07-8F27-6644-3CD7C8B71CDE}"/>
              </a:ext>
            </a:extLst>
          </p:cNvPr>
          <p:cNvSpPr txBox="1"/>
          <p:nvPr/>
        </p:nvSpPr>
        <p:spPr>
          <a:xfrm>
            <a:off x="0" y="1705702"/>
            <a:ext cx="121919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it-IT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Sau khi thất bại, Tôn Thất Thuyết đưa vua Hàm Nghi chạy ra Tân Sở (Quảng Trị). Ngày 13/7/1885, Ông nhân danh nhà vua xuống chiếu Cần Vương.</a:t>
            </a:r>
            <a:endParaRPr lang="en-US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112F9-A686-45FA-6715-2EB56D2044F8}"/>
              </a:ext>
            </a:extLst>
          </p:cNvPr>
          <p:cNvSpPr txBox="1"/>
          <p:nvPr/>
        </p:nvSpPr>
        <p:spPr>
          <a:xfrm>
            <a:off x="-1" y="2690087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93169-DF67-A412-25EF-7F47BF571455}"/>
              </a:ext>
            </a:extLst>
          </p:cNvPr>
          <p:cNvSpPr txBox="1"/>
          <p:nvPr/>
        </p:nvSpPr>
        <p:spPr>
          <a:xfrm>
            <a:off x="1" y="3604132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4682E-654A-7FC2-25E2-579A537A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4" y="0"/>
            <a:ext cx="9351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1D29A2-836D-1BC6-C247-F03A4646D1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301" y="152400"/>
            <a:ext cx="11254153" cy="624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F52C7-782F-8C16-F0A6-073417060A43}"/>
              </a:ext>
            </a:extLst>
          </p:cNvPr>
          <p:cNvSpPr txBox="1"/>
          <p:nvPr/>
        </p:nvSpPr>
        <p:spPr>
          <a:xfrm>
            <a:off x="4166381" y="6396038"/>
            <a:ext cx="38592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83FC3254-64AC-D820-4E4A-3287FFD4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0"/>
            <a:ext cx="8991600" cy="563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trẫm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những người 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d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mối lo 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cũng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dư biết. Biết th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phải tham gia 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việc, nghiến răng dựng 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c, thề giết hết giặc, 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ai l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như thế?”</a:t>
            </a:r>
          </a:p>
          <a:p>
            <a:pPr algn="just" eaLnBrk="1" hangingPunct="1">
              <a:defRPr/>
            </a:pP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(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pPr marL="342900" indent="-342900" algn="just">
              <a:defRPr/>
            </a:pP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2A3B9-F4D8-2232-0995-5F18B554613F}"/>
              </a:ext>
            </a:extLst>
          </p:cNvPr>
          <p:cNvSpPr txBox="1"/>
          <p:nvPr/>
        </p:nvSpPr>
        <p:spPr>
          <a:xfrm>
            <a:off x="4572000" y="228601"/>
            <a:ext cx="29718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90C681-E3DD-671F-AE35-83527EE6B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577" y="2016491"/>
            <a:ext cx="448642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vua ra Chiếu Cần vương, phong trào chống Pháp diễn ra như thế nào?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26688-8147-9976-1F02-6CC73EBA4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016491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1885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4ABAD-67E0-FE21-403B-064F9E58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28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1. PHONG TRÀO KHÁNG CHIẾN CHỐNG PHÁP TRONG NHỮNG NĂM CUỐI THẾ KỈ XIX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C7445E-4AED-E429-903C-96BE58986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72903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CUỘC PHẢN CÔNG CỦA PHÁI CHỦ CHIẾN TẠI KINH THÀNH HUẾ.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B495B6-21BC-A074-FA08-8993CB70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102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II. PHONG TRÀO CẦN VƯƠNG BÙNG NỔ VÀ LAN RỘNG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420F7-322A-F010-2F6C-C1316EA8A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92761"/>
            <a:ext cx="5584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02932130-9DEE-8FAB-A378-6EF74A59B3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41320" y="4038600"/>
            <a:ext cx="304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B7E769D2-657D-CE6E-FCF8-6999ECAE7D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41320" y="4038600"/>
            <a:ext cx="3048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2DCA81E0-5919-99A0-3DD7-736606F061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6520" y="3505200"/>
            <a:ext cx="762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A0444820-FC00-9107-42E6-144F33EEA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9520" y="1676400"/>
            <a:ext cx="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042052F0-8303-1DB9-B5A0-81E0BE3C11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0320" y="3505200"/>
            <a:ext cx="762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DF063567-F02F-7B74-AEE4-9A088AF048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12720" y="3962400"/>
            <a:ext cx="6858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A0E3D132-DB1F-FA28-BC02-92C51512C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"/>
          <a:stretch/>
        </p:blipFill>
        <p:spPr bwMode="auto">
          <a:xfrm>
            <a:off x="6436988" y="0"/>
            <a:ext cx="5745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2">
            <a:extLst>
              <a:ext uri="{FF2B5EF4-FFF2-40B4-BE49-F238E27FC236}">
                <a16:creationId xmlns:a16="http://schemas.microsoft.com/office/drawing/2014/main" id="{C13DE944-5CDE-549B-EB2B-56766225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707" y="3276600"/>
            <a:ext cx="2290100" cy="1066800"/>
          </a:xfrm>
          <a:prstGeom prst="wedgeRoundRectCallout">
            <a:avLst>
              <a:gd name="adj1" fmla="val 28575"/>
              <a:gd name="adj2" fmla="val -129448"/>
              <a:gd name="adj3" fmla="val 16667"/>
            </a:avLst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endParaRPr lang="en-US" altLang="vi-VN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AutoShape 23">
            <a:extLst>
              <a:ext uri="{FF2B5EF4-FFF2-40B4-BE49-F238E27FC236}">
                <a16:creationId xmlns:a16="http://schemas.microsoft.com/office/drawing/2014/main" id="{C4CD1357-FC4F-81FE-9130-274950F0D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920" y="1186483"/>
            <a:ext cx="2057400" cy="609600"/>
          </a:xfrm>
          <a:prstGeom prst="wedgeRoundRectCallout">
            <a:avLst>
              <a:gd name="adj1" fmla="val -113912"/>
              <a:gd name="adj2" fmla="val 25000"/>
              <a:gd name="adj3" fmla="val 16667"/>
            </a:avLst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Xuân Ôn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(Nghệ An)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12A4CB02-DD29-9EBD-8B10-2137FA244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879" y="163722"/>
            <a:ext cx="2057400" cy="685800"/>
          </a:xfrm>
          <a:prstGeom prst="wedgeRoundRectCallout">
            <a:avLst>
              <a:gd name="adj1" fmla="val -97765"/>
              <a:gd name="adj2" fmla="val 105726"/>
              <a:gd name="adj3" fmla="val 16667"/>
            </a:avLst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endParaRPr lang="en-US" altLang="vi-VN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69B43B73-1627-D87D-8EC8-5A717488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018" y="5623344"/>
            <a:ext cx="2362200" cy="838200"/>
          </a:xfrm>
          <a:prstGeom prst="wedgeRoundRectCallout">
            <a:avLst>
              <a:gd name="adj1" fmla="val -62571"/>
              <a:gd name="adj2" fmla="val -233078"/>
              <a:gd name="adj3" fmla="val 16667"/>
            </a:avLst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Xuân Thưởng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(Bình Định)</a:t>
            </a:r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EF484957-34B6-A478-E026-F53DFC57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920" y="4191000"/>
            <a:ext cx="1828800" cy="1066800"/>
          </a:xfrm>
          <a:prstGeom prst="wedgeRoundRectCallout">
            <a:avLst>
              <a:gd name="adj1" fmla="val -109590"/>
              <a:gd name="adj2" fmla="val -96475"/>
              <a:gd name="adj3" fmla="val 16667"/>
            </a:avLst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Trung Đình,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Tự Tân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(Quảng Ngãi)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952CE167-CA83-3B24-8A70-1535D5712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821" y="2339556"/>
            <a:ext cx="2057397" cy="1066800"/>
          </a:xfrm>
          <a:prstGeom prst="wedgeRoundRectCallout">
            <a:avLst>
              <a:gd name="adj1" fmla="val -99150"/>
              <a:gd name="adj2" fmla="val 48924"/>
              <a:gd name="adj3" fmla="val 16667"/>
            </a:avLst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Duy Hiệu,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Văn Dự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(Quảng Nam)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AF312-FC45-5957-EDFE-E0ED52DE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584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43413-1F3A-99BA-745C-E544F5FF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260"/>
            <a:ext cx="64369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1885 – 1888.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BCE3EAF3-B58E-A9CB-48DC-534CEF941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4820" b="4227"/>
          <a:stretch/>
        </p:blipFill>
        <p:spPr bwMode="auto">
          <a:xfrm>
            <a:off x="6248400" y="0"/>
            <a:ext cx="5943600" cy="53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8">
            <a:extLst>
              <a:ext uri="{FF2B5EF4-FFF2-40B4-BE49-F238E27FC236}">
                <a16:creationId xmlns:a16="http://schemas.microsoft.com/office/drawing/2014/main" id="{D41E30F0-6452-EEEE-AD68-CE05698A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7891975" cy="23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(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1886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Thất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Thuyết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viện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B4E68-D9D5-6EDA-7198-EEE02CF2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377441"/>
            <a:ext cx="7891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016E7-8D2B-DDD9-6D0A-95F38384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262240"/>
            <a:ext cx="594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11/1888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An-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7">
            <a:extLst>
              <a:ext uri="{FF2B5EF4-FFF2-40B4-BE49-F238E27FC236}">
                <a16:creationId xmlns:a16="http://schemas.microsoft.com/office/drawing/2014/main" id="{2FD01E16-5DC7-1FF1-C7D2-50888966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043" y="0"/>
            <a:ext cx="4285957" cy="6124754"/>
          </a:xfrm>
          <a:prstGeom prst="rect">
            <a:avLst/>
          </a:prstGeom>
          <a:solidFill>
            <a:srgbClr val="FFFF79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14-11-1888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–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538C40-9F26-ADB7-3505-728705E3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4"/>
            <a:ext cx="7906043" cy="5381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86450-8D77-6E9F-C6FE-CA06BD9373F4}"/>
              </a:ext>
            </a:extLst>
          </p:cNvPr>
          <p:cNvSpPr txBox="1"/>
          <p:nvPr/>
        </p:nvSpPr>
        <p:spPr>
          <a:xfrm>
            <a:off x="851095" y="5572937"/>
            <a:ext cx="620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9">
            <a:extLst>
              <a:ext uri="{FF2B5EF4-FFF2-40B4-BE49-F238E27FC236}">
                <a16:creationId xmlns:a16="http://schemas.microsoft.com/office/drawing/2014/main" id="{192192D5-BEAD-1727-76A7-01CCEE0FE9FF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0"/>
            <a:ext cx="5029200" cy="6858000"/>
            <a:chOff x="0" y="0"/>
            <a:chExt cx="2976" cy="3898"/>
          </a:xfrm>
        </p:grpSpPr>
        <p:pic>
          <p:nvPicPr>
            <p:cNvPr id="33798" name="Picture 7">
              <a:extLst>
                <a:ext uri="{FF2B5EF4-FFF2-40B4-BE49-F238E27FC236}">
                  <a16:creationId xmlns:a16="http://schemas.microsoft.com/office/drawing/2014/main" id="{CE96B371-4750-1844-B0DE-D38583C3B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6" cy="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8">
              <a:extLst>
                <a:ext uri="{FF2B5EF4-FFF2-40B4-BE49-F238E27FC236}">
                  <a16:creationId xmlns:a16="http://schemas.microsoft.com/office/drawing/2014/main" id="{636D943C-0B75-974C-58D2-8FA966511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4"/>
              <a:ext cx="297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5" name="AutoShape 10">
            <a:extLst>
              <a:ext uri="{FF2B5EF4-FFF2-40B4-BE49-F238E27FC236}">
                <a16:creationId xmlns:a16="http://schemas.microsoft.com/office/drawing/2014/main" id="{A2D4567B-C958-5C9B-7513-D650FAEB7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2209800"/>
            <a:ext cx="2438400" cy="381000"/>
          </a:xfrm>
          <a:prstGeom prst="wedgeRectCallout">
            <a:avLst>
              <a:gd name="adj1" fmla="val -63606"/>
              <a:gd name="adj2" fmla="val -20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Ba Đình</a:t>
            </a:r>
          </a:p>
        </p:txBody>
      </p:sp>
      <p:sp>
        <p:nvSpPr>
          <p:cNvPr id="33796" name="AutoShape 11">
            <a:extLst>
              <a:ext uri="{FF2B5EF4-FFF2-40B4-BE49-F238E27FC236}">
                <a16:creationId xmlns:a16="http://schemas.microsoft.com/office/drawing/2014/main" id="{2F836087-8212-0E3C-D038-FAE77F36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81000"/>
            <a:ext cx="2438400" cy="381000"/>
          </a:xfrm>
          <a:prstGeom prst="wedgeRectCallout">
            <a:avLst>
              <a:gd name="adj1" fmla="val -69009"/>
              <a:gd name="adj2" fmla="val 1791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Bãi Sậy</a:t>
            </a:r>
          </a:p>
        </p:txBody>
      </p:sp>
      <p:sp>
        <p:nvSpPr>
          <p:cNvPr id="33797" name="AutoShape 12">
            <a:extLst>
              <a:ext uri="{FF2B5EF4-FFF2-40B4-BE49-F238E27FC236}">
                <a16:creationId xmlns:a16="http://schemas.microsoft.com/office/drawing/2014/main" id="{2A3F31CF-3603-9874-0B1E-E201283FB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028950"/>
            <a:ext cx="1524000" cy="609600"/>
          </a:xfrm>
          <a:prstGeom prst="wedgeRectCallout">
            <a:avLst>
              <a:gd name="adj1" fmla="val 48648"/>
              <a:gd name="adj2" fmla="val -1549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Hương Khê</a:t>
            </a: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FABC618A-2EDE-615B-4187-D95AD5BC9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6520" y="3505200"/>
            <a:ext cx="762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1BE72-1911-F7BA-7956-B943018E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584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D545-6004-563C-CA6F-07609A0A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260"/>
            <a:ext cx="7162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1885 – 1888.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5290E-9C99-DE3F-E8AB-79468819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4404"/>
            <a:ext cx="7162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1888 – 1896.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D88E50-769B-7477-C494-707459624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517" y="457200"/>
            <a:ext cx="2330548" cy="609600"/>
          </a:xfrm>
        </p:spPr>
        <p:txBody>
          <a:bodyPr/>
          <a:lstStyle/>
          <a:p>
            <a:pPr algn="l" eaLnBrk="1" hangingPunct="1"/>
            <a:r>
              <a:rPr lang="en-US" altLang="vi-VN" sz="23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3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3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23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F6B0373-BCA8-6224-B2EF-774BC7024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CUỘC PHẢN CÔNG CỦA PHÁI CHỦ CHIẾN TẠI KINH THÀNH HUẾ.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2B02D8-55DA-DCFB-8D07-44EE8AEDA5E8}"/>
              </a:ext>
            </a:extLst>
          </p:cNvPr>
          <p:cNvSpPr/>
          <p:nvPr/>
        </p:nvSpPr>
        <p:spPr>
          <a:xfrm>
            <a:off x="1434904" y="1223281"/>
            <a:ext cx="9791113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Dựa vào ý chí của nhân dân và các quan lại ở địa phương.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Họ ra sức xây dựng lực lượng, tích trữ lương thực, vũ khí.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Lịch lên ngôi vua (vua Hàm Nghi).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4BE74-A544-2E9C-B7B9-C8118F765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631" y="1066800"/>
            <a:ext cx="315936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1883-1884,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A43FD6-4EA3-84E8-E7A9-08C65AC2E940}"/>
              </a:ext>
            </a:extLst>
          </p:cNvPr>
          <p:cNvSpPr txBox="1"/>
          <p:nvPr/>
        </p:nvSpPr>
        <p:spPr>
          <a:xfrm>
            <a:off x="1434904" y="3865209"/>
            <a:ext cx="9059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Sau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1884,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8" grpId="0"/>
      <p:bldP spid="12" grpId="0"/>
      <p:bldP spid="12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CAF70CA-C8CA-D6F8-6684-FF73DB0FDABD}"/>
              </a:ext>
            </a:extLst>
          </p:cNvPr>
          <p:cNvGrpSpPr>
            <a:grpSpLocks/>
          </p:cNvGrpSpPr>
          <p:nvPr/>
        </p:nvGrpSpPr>
        <p:grpSpPr bwMode="auto">
          <a:xfrm>
            <a:off x="6625" y="0"/>
            <a:ext cx="12192000" cy="6858001"/>
            <a:chOff x="0" y="405"/>
            <a:chExt cx="5760" cy="39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BD8E96-2068-48E3-F6CE-640E5978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5"/>
              <a:ext cx="4441" cy="391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E8B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vi-VN" sz="2400" dirty="0"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1AB137-7196-6A55-02A3-7841F6B97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" y="405"/>
              <a:ext cx="1319" cy="391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E8B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vi-VN" sz="240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D2DB085-2763-2237-46CB-6A9B9B48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871" y="0"/>
            <a:ext cx="4975504" cy="6856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AB8E67-901F-D5B0-CEB1-6F6CCEA6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721" y="-2338"/>
            <a:ext cx="4795805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59180E-C8ED-D424-A8B0-DC065453BA8F}"/>
              </a:ext>
            </a:extLst>
          </p:cNvPr>
          <p:cNvSpPr txBox="1"/>
          <p:nvPr/>
        </p:nvSpPr>
        <p:spPr>
          <a:xfrm>
            <a:off x="8479595" y="6427113"/>
            <a:ext cx="2436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42D277-CB68-847A-1600-CB3334489DC5}"/>
              </a:ext>
            </a:extLst>
          </p:cNvPr>
          <p:cNvSpPr txBox="1"/>
          <p:nvPr/>
        </p:nvSpPr>
        <p:spPr>
          <a:xfrm>
            <a:off x="8882724" y="6425358"/>
            <a:ext cx="1629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C45D0A4D-3C29-4BAE-5666-115748FC7AD3}"/>
              </a:ext>
            </a:extLst>
          </p:cNvPr>
          <p:cNvSpPr txBox="1">
            <a:spLocks noChangeArrowheads="1"/>
          </p:cNvSpPr>
          <p:nvPr/>
        </p:nvSpPr>
        <p:spPr>
          <a:xfrm>
            <a:off x="215704" y="661178"/>
            <a:ext cx="5512191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1.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Khởi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nghĩa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ươ</a:t>
            </a:r>
            <a:r>
              <a:rPr lang="en-US" altLang="ja-JP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(188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-18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95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DA9A4466-236D-8E50-D17B-3A4C9EF318CE}"/>
              </a:ext>
            </a:extLst>
          </p:cNvPr>
          <p:cNvSpPr txBox="1">
            <a:spLocks noChangeArrowheads="1"/>
          </p:cNvSpPr>
          <p:nvPr/>
        </p:nvSpPr>
        <p:spPr>
          <a:xfrm>
            <a:off x="6625" y="1654943"/>
            <a:ext cx="2610863" cy="913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Phan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nh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Ph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ù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endParaRPr lang="en-US" altLang="ja-JP" dirty="0">
              <a:solidFill>
                <a:srgbClr val="00206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Cao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Thắng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E4BD5736-808D-2795-0BFC-04C948BB2A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55"/>
            <a:ext cx="7821637" cy="78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III.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cuộc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khởi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nghĩa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lớn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phong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trào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Cần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Vương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F70161-AAF0-B25A-FFE8-FCDC1261180E}"/>
              </a:ext>
            </a:extLst>
          </p:cNvPr>
          <p:cNvSpPr txBox="1"/>
          <p:nvPr/>
        </p:nvSpPr>
        <p:spPr>
          <a:xfrm>
            <a:off x="210569" y="1022368"/>
            <a:ext cx="16885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Lãnh</a:t>
            </a:r>
            <a:r>
              <a:rPr lang="en-US" altLang="vi-VN" sz="2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vi-VN" sz="2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8E10FC-E467-E32F-5E3B-2C4401E6A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" y="0"/>
            <a:ext cx="12185375" cy="685800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E8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3A443-7237-AB4B-2C39-1F7D42BF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054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Năm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hlinkClick r:id="rId2" tooltip="1877"/>
              </a:rPr>
              <a:t>1877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ông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thi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đậu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3" tooltip="Đình nguyên"/>
              </a:rPr>
              <a:t>đình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hlinkClick r:id="rId3" tooltip="Đình nguyên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3" tooltip="Đình nguyên"/>
              </a:rPr>
              <a:t>nguyên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đồng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tiến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sĩ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bổ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Tri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huyện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Yên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Khánh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tỉnh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4" tooltip="Ninh Bình"/>
              </a:rPr>
              <a:t>Ninh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hlinkClick r:id="rId4" tooltip="Ninh Bình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4" tooltip="Ninh Bình"/>
              </a:rPr>
              <a:t>Bình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).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Năm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hlinkClick r:id="rId5" tooltip="1883"/>
              </a:rPr>
              <a:t>1883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, do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bất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đồng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quan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điểm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6" tooltip="Tôn Thất Thuyết"/>
              </a:rPr>
              <a:t>Tôn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hlinkClick r:id="rId6" tooltip="Tôn Thất Thuyết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6" tooltip="Tôn Thất Thuyết"/>
              </a:rPr>
              <a:t>Thất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hlinkClick r:id="rId6" tooltip="Tôn Thất Thuyết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6" tooltip="Tôn Thất Thuyết"/>
              </a:rPr>
              <a:t>Thuyết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việc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phế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vua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7" tooltip="Dục Đức"/>
              </a:rPr>
              <a:t>Dục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hlinkClick r:id="rId7" tooltip="Dục Đức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7" tooltip="Dục Đức"/>
              </a:rPr>
              <a:t>Đức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lập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hlinkClick r:id="rId8" tooltip="Hiệp Hò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Hiệp</a:t>
            </a:r>
            <a:r>
              <a:rPr lang="en-US" sz="2400" dirty="0">
                <a:solidFill>
                  <a:srgbClr val="0563C1"/>
                </a:solidFill>
                <a:latin typeface="Times New Roman" pitchFamily="18" charset="0"/>
                <a:hlinkClick r:id="rId8" tooltip="Hiệp Hò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rgbClr val="0563C1"/>
                </a:solidFill>
                <a:latin typeface="Times New Roman" pitchFamily="18" charset="0"/>
                <a:hlinkClick r:id="rId8" tooltip="Hiệp Hò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Hòa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ông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bị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cách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chức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quê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lập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trại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cày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tự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hiệu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"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Châu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Phong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".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3D08F-C131-B0F2-FD44-F9C805D8D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705"/>
            <a:ext cx="1219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</a:rPr>
              <a:t>Năm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latin typeface="Times New Roman" panose="02020603050405020304" pitchFamily="18" charset="0"/>
                <a:hlinkClick r:id="rId9" tooltip="1885"/>
              </a:rPr>
              <a:t>1885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hưởng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ứng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hlinkClick r:id="rId10" tooltip="Chiếu Cần Vương"/>
              </a:rPr>
              <a:t>chiếu</a:t>
            </a:r>
            <a:r>
              <a:rPr lang="en-US" altLang="vi-VN" sz="2400" dirty="0">
                <a:latin typeface="Times New Roman" panose="02020603050405020304" pitchFamily="18" charset="0"/>
                <a:hlinkClick r:id="rId10" tooltip="Chiếu Cần Vương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hlinkClick r:id="rId10" tooltip="Chiếu Cần Vương"/>
              </a:rPr>
              <a:t>Cần</a:t>
            </a:r>
            <a:r>
              <a:rPr lang="en-US" altLang="vi-VN" sz="2400" dirty="0">
                <a:latin typeface="Times New Roman" panose="02020603050405020304" pitchFamily="18" charset="0"/>
                <a:hlinkClick r:id="rId10" tooltip="Chiếu Cần Vương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hlinkClick r:id="rId10" tooltip="Chiếu Cần Vương"/>
              </a:rPr>
              <a:t>Vương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hlinkClick r:id="rId11" tooltip="Hàm Nghi"/>
              </a:rPr>
              <a:t>Hàm</a:t>
            </a:r>
            <a:r>
              <a:rPr lang="en-US" altLang="vi-VN" sz="2400" dirty="0">
                <a:latin typeface="Times New Roman" panose="02020603050405020304" pitchFamily="18" charset="0"/>
                <a:hlinkClick r:id="rId11" tooltip="Hàm Nghi"/>
              </a:rPr>
              <a:t> Nghi</a:t>
            </a:r>
            <a:r>
              <a:rPr lang="en-US" altLang="vi-VN" sz="2400" dirty="0">
                <a:latin typeface="Times New Roman" panose="02020603050405020304" pitchFamily="18" charset="0"/>
              </a:rPr>
              <a:t>, Phan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Phùng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đã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đứng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chiêu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tập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lực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tỉnh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latin typeface="Times New Roman" panose="02020603050405020304" pitchFamily="18" charset="0"/>
                <a:hlinkClick r:id="rId12" tooltip="Thanh Hóa"/>
              </a:rPr>
              <a:t>Thanh </a:t>
            </a:r>
            <a:r>
              <a:rPr lang="en-US" altLang="vi-VN" sz="2400" dirty="0" err="1">
                <a:latin typeface="Times New Roman" panose="02020603050405020304" pitchFamily="18" charset="0"/>
                <a:hlinkClick r:id="rId12" tooltip="Thanh Hóa"/>
              </a:rPr>
              <a:t>Hóa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hlinkClick r:id="rId13" tooltip="Nghệ An"/>
              </a:rPr>
              <a:t>Nghệ</a:t>
            </a:r>
            <a:r>
              <a:rPr lang="en-US" altLang="vi-VN" sz="2400" dirty="0">
                <a:latin typeface="Times New Roman" panose="02020603050405020304" pitchFamily="18" charset="0"/>
                <a:hlinkClick r:id="rId13" tooltip="Nghệ An"/>
              </a:rPr>
              <a:t> An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Tĩnh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Quảng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Bình</a:t>
            </a:r>
            <a:r>
              <a:rPr lang="en-US" altLang="vi-VN" sz="2400" dirty="0"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đã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căn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cứ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Hương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Sơn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hlinkClick r:id="rId14" tooltip="Hương Khê"/>
              </a:rPr>
              <a:t>Hương</a:t>
            </a:r>
            <a:r>
              <a:rPr lang="en-US" altLang="vi-VN" sz="2400" dirty="0">
                <a:latin typeface="Times New Roman" panose="02020603050405020304" pitchFamily="18" charset="0"/>
                <a:hlinkClick r:id="rId14" tooltip="Hương Khê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hlinkClick r:id="rId14" tooltip="Hương Khê"/>
              </a:rPr>
              <a:t>Khê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Tĩnh</a:t>
            </a:r>
            <a:r>
              <a:rPr lang="en-US" altLang="vi-VN" sz="2400" dirty="0"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năm</a:t>
            </a:r>
            <a:r>
              <a:rPr lang="en-US" altLang="vi-VN" sz="2400" dirty="0">
                <a:latin typeface="Times New Roman" panose="02020603050405020304" pitchFamily="18" charset="0"/>
              </a:rPr>
              <a:t> 1889,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Trung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tướng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400" dirty="0"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lúc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cuộc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chiến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đấu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còn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tiếp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diễn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ngày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latin typeface="Times New Roman" panose="02020603050405020304" pitchFamily="18" charset="0"/>
                <a:hlinkClick r:id="rId15" tooltip="28 tháng 12"/>
              </a:rPr>
              <a:t>28 </a:t>
            </a:r>
            <a:r>
              <a:rPr lang="en-US" altLang="vi-VN" sz="2400" dirty="0" err="1">
                <a:latin typeface="Times New Roman" panose="02020603050405020304" pitchFamily="18" charset="0"/>
                <a:hlinkClick r:id="rId15" tooltip="28 tháng 12"/>
              </a:rPr>
              <a:t>tháng</a:t>
            </a:r>
            <a:r>
              <a:rPr lang="en-US" altLang="vi-VN" sz="2400" dirty="0">
                <a:latin typeface="Times New Roman" panose="02020603050405020304" pitchFamily="18" charset="0"/>
                <a:hlinkClick r:id="rId15" tooltip="28 tháng 12"/>
              </a:rPr>
              <a:t> 12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latin typeface="Times New Roman" panose="02020603050405020304" pitchFamily="18" charset="0"/>
                <a:hlinkClick r:id="rId16" tooltip="1895"/>
              </a:rPr>
              <a:t>1895</a:t>
            </a:r>
            <a:r>
              <a:rPr lang="en-US" altLang="vi-VN" sz="2400" dirty="0">
                <a:latin typeface="Times New Roman" panose="02020603050405020304" pitchFamily="18" charset="0"/>
              </a:rPr>
              <a:t>, do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mắc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hlinkClick r:id="rId17" tooltip="Bệnh lỵ"/>
              </a:rPr>
              <a:t>bệnh</a:t>
            </a:r>
            <a:r>
              <a:rPr lang="en-US" altLang="vi-VN" sz="2400" dirty="0">
                <a:latin typeface="Times New Roman" panose="02020603050405020304" pitchFamily="18" charset="0"/>
                <a:hlinkClick r:id="rId17" tooltip="Bệnh lỵ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hlinkClick r:id="rId17" tooltip="Bệnh lỵ"/>
              </a:rPr>
              <a:t>lỵ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nặng</a:t>
            </a:r>
            <a:r>
              <a:rPr lang="en-US" altLang="vi-VN" sz="2400" dirty="0">
                <a:latin typeface="Times New Roman" panose="02020603050405020304" pitchFamily="18" charset="0"/>
              </a:rPr>
              <a:t>, Phan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Phùng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đã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bản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doanh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núi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Quạt</a:t>
            </a:r>
            <a:r>
              <a:rPr lang="en-US" altLang="vi-VN" sz="2400" dirty="0">
                <a:latin typeface="Times New Roman" panose="02020603050405020304" pitchFamily="18" charset="0"/>
              </a:rPr>
              <a:t>),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49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tuổi</a:t>
            </a:r>
            <a:r>
              <a:rPr lang="en-US" altLang="vi-VN" sz="2400" dirty="0"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lâu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sau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chết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cuộc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khởi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400" dirty="0">
                <a:latin typeface="Times New Roman" panose="02020603050405020304" pitchFamily="18" charset="0"/>
              </a:rPr>
              <a:t> do </a:t>
            </a:r>
            <a:r>
              <a:rPr lang="en-US" altLang="vi-VN" sz="24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bị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trấn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áp</a:t>
            </a:r>
            <a:r>
              <a:rPr lang="en-US" altLang="vi-VN" sz="2400" dirty="0"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Nguyên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trước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đó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Hoàng</a:t>
            </a:r>
            <a:r>
              <a:rPr lang="en-US" altLang="vi-VN" sz="2400" dirty="0">
                <a:latin typeface="Times New Roman" panose="02020603050405020304" pitchFamily="18" charset="0"/>
              </a:rPr>
              <a:t> Cao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Khải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viết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dụ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về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triều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nhưng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bị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chối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nên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sau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táng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bị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Hoàng</a:t>
            </a:r>
            <a:r>
              <a:rPr lang="en-US" altLang="vi-VN" sz="2400" dirty="0">
                <a:latin typeface="Times New Roman" panose="02020603050405020304" pitchFamily="18" charset="0"/>
              </a:rPr>
              <a:t> Cao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Khải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quật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lên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tán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hài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thuốc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súng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bắn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xuống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sông</a:t>
            </a:r>
            <a:r>
              <a:rPr lang="en-US" altLang="vi-VN" sz="2400" dirty="0">
                <a:latin typeface="Times New Roman" panose="02020603050405020304" pitchFamily="18" charset="0"/>
              </a:rPr>
              <a:t> Lam.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2C2353-5D81-BDBC-C730-C6464872D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" y="0"/>
            <a:ext cx="12185375" cy="685800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E8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dirty="0"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07B9A8-E409-7A5C-59DC-37CAFBD8739E}"/>
              </a:ext>
            </a:extLst>
          </p:cNvPr>
          <p:cNvSpPr txBox="1">
            <a:spLocks noChangeArrowheads="1"/>
          </p:cNvSpPr>
          <p:nvPr/>
        </p:nvSpPr>
        <p:spPr>
          <a:xfrm>
            <a:off x="6624" y="14653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Kh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ê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(188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5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-18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95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78FB2A-F80C-DA53-5390-3E910809F930}"/>
              </a:ext>
            </a:extLst>
          </p:cNvPr>
          <p:cNvSpPr txBox="1">
            <a:spLocks noChangeArrowheads="1"/>
          </p:cNvSpPr>
          <p:nvPr/>
        </p:nvSpPr>
        <p:spPr>
          <a:xfrm>
            <a:off x="6623" y="457201"/>
            <a:ext cx="4030805" cy="879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vi-VN" sz="2400" b="1" i="1" dirty="0" err="1">
                <a:latin typeface="Times New Roman" panose="02020603050405020304" pitchFamily="18" charset="0"/>
              </a:rPr>
              <a:t>Lãnh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đạo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: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Phan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nh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Ph</a:t>
            </a:r>
            <a:r>
              <a:rPr lang="en-US" altLang="vi-VN" sz="2400" dirty="0" err="1">
                <a:latin typeface="Times New Roman" panose="02020603050405020304" pitchFamily="18" charset="0"/>
              </a:rPr>
              <a:t>ù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endParaRPr lang="en-US" altLang="ja-JP" sz="24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                    Cao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Th</a:t>
            </a:r>
            <a:r>
              <a:rPr lang="en-US" altLang="vi-VN" sz="2400" dirty="0" err="1">
                <a:latin typeface="Times New Roman" panose="02020603050405020304" pitchFamily="18" charset="0"/>
              </a:rPr>
              <a:t>ắ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endParaRPr lang="en-US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3B4671-7E23-EDB1-BEA1-EB5A5B1A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87" y="1067372"/>
            <a:ext cx="50450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“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Khen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thay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Cao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ắ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à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y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ngay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ú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gi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ặ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v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ề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cho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ợ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r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è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endParaRPr lang="en-US" altLang="ja-JP" sz="2200" b="1" dirty="0">
              <a:solidFill>
                <a:srgbClr val="00206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à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y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ỉ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ỉ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ở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xem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ạ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ê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ó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Quy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ê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ũ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à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endParaRPr lang="en-US" altLang="ja-JP" sz="2200" b="1" dirty="0">
              <a:solidFill>
                <a:srgbClr val="00206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X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ưở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trong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cho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ch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í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x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ưở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ngo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à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ợ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r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è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cao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ỉ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nh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u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ờ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ộ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ú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ta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ch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ế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ạ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o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v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ừa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xong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em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ra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à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b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ắ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ức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ò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ắ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thay</a:t>
            </a:r>
            <a:endParaRPr lang="en-US" altLang="ja-JP" sz="2200" b="1" dirty="0">
              <a:solidFill>
                <a:srgbClr val="00206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B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ắ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cho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ti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ệ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gi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qu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â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â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y</a:t>
            </a:r>
            <a:endParaRPr lang="en-US" altLang="ja-JP" sz="2200" b="1" dirty="0">
              <a:solidFill>
                <a:srgbClr val="00206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ậ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y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nhi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ề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u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ú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phen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à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y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</a:t>
            </a:r>
            <a:r>
              <a:rPr lang="en-US" altLang="vi-VN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ế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khoe</a:t>
            </a: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.”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                                      </a:t>
            </a:r>
            <a:r>
              <a:rPr lang="en-US" altLang="ja-JP" sz="2200" i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 altLang="ja-JP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V</a:t>
            </a:r>
            <a:r>
              <a:rPr lang="en-US" altLang="vi-VN" sz="2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è</a:t>
            </a:r>
            <a:r>
              <a:rPr lang="en-US" altLang="ja-JP" sz="2200" i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Quan </a:t>
            </a:r>
            <a:r>
              <a:rPr lang="en-US" altLang="vi-VN" sz="2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</a:t>
            </a:r>
            <a:r>
              <a:rPr lang="en-US" altLang="ja-JP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nh</a:t>
            </a:r>
            <a:r>
              <a:rPr lang="en-US" altLang="ja-JP" sz="2200" i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)</a:t>
            </a:r>
            <a:endParaRPr lang="en-US" altLang="vi-VN" sz="22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1A66F-4C38-1101-6F48-8E91ACFA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" y="0"/>
            <a:ext cx="12185375" cy="685800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E8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dirty="0">
              <a:latin typeface="+mj-lt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B52E633-E378-DDD0-9041-717AD543A3F4}"/>
              </a:ext>
            </a:extLst>
          </p:cNvPr>
          <p:cNvGrpSpPr>
            <a:grpSpLocks/>
          </p:cNvGrpSpPr>
          <p:nvPr/>
        </p:nvGrpSpPr>
        <p:grpSpPr bwMode="auto">
          <a:xfrm>
            <a:off x="3382694" y="0"/>
            <a:ext cx="5426611" cy="6858000"/>
            <a:chOff x="1494" y="288"/>
            <a:chExt cx="2874" cy="3792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0EC93E48-95F9-FDC1-D0DF-123ACFDDF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792"/>
              <a:ext cx="25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Cao Thắng (1864-1893)</a:t>
              </a:r>
            </a:p>
          </p:txBody>
        </p:sp>
        <p:pic>
          <p:nvPicPr>
            <p:cNvPr id="6" name="Picture 4" descr="11_06_2009_132018_959">
              <a:extLst>
                <a:ext uri="{FF2B5EF4-FFF2-40B4-BE49-F238E27FC236}">
                  <a16:creationId xmlns:a16="http://schemas.microsoft.com/office/drawing/2014/main" id="{4BD53FDE-173B-B77C-A9C8-C85B554BD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288"/>
              <a:ext cx="2874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9E2316-BD4C-5549-6BBD-DE6F2AAFF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" y="0"/>
            <a:ext cx="12185375" cy="685800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E8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dirty="0">
              <a:latin typeface="+mj-lt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FDB6A4-CAEA-9084-F56B-8984E383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61897"/>
            <a:ext cx="12185375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100" dirty="0" err="1">
                <a:latin typeface="Times New Roman" panose="02020603050405020304" pitchFamily="18" charset="0"/>
              </a:rPr>
              <a:t>Năm</a:t>
            </a:r>
            <a:r>
              <a:rPr lang="en-US" altLang="vi-VN" sz="2100" dirty="0">
                <a:latin typeface="Times New Roman" panose="02020603050405020304" pitchFamily="18" charset="0"/>
              </a:rPr>
              <a:t> 1887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khi</a:t>
            </a:r>
            <a:r>
              <a:rPr lang="en-US" altLang="vi-VN" sz="2100" dirty="0">
                <a:latin typeface="Times New Roman" panose="02020603050405020304" pitchFamily="18" charset="0"/>
              </a:rPr>
              <a:t> Phan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Phùng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ra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Bắc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lạc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lực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lượng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kháng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100" dirty="0">
                <a:latin typeface="Times New Roman" panose="02020603050405020304" pitchFamily="18" charset="0"/>
              </a:rPr>
              <a:t>, Cao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Thắng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giao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quyền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huy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100" dirty="0">
                <a:latin typeface="Times New Roman" panose="02020603050405020304" pitchFamily="18" charset="0"/>
              </a:rPr>
              <a:t>.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trận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đánh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thắng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ông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đã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thu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100" b="1" dirty="0">
                <a:latin typeface="Times New Roman" panose="02020603050405020304" pitchFamily="18" charset="0"/>
              </a:rPr>
              <a:t> 17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súng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100" b="1" dirty="0">
                <a:latin typeface="Times New Roman" panose="02020603050405020304" pitchFamily="18" charset="0"/>
              </a:rPr>
              <a:t> 60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viên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đạn</a:t>
            </a:r>
            <a:r>
              <a:rPr lang="en-US" altLang="vi-VN" sz="2100" dirty="0">
                <a:latin typeface="Times New Roman" panose="02020603050405020304" pitchFamily="18" charset="0"/>
              </a:rPr>
              <a:t>. </a:t>
            </a:r>
            <a:r>
              <a:rPr lang="en-US" altLang="vi-VN" sz="21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cùng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100" dirty="0">
                <a:latin typeface="Times New Roman" panose="02020603050405020304" pitchFamily="18" charset="0"/>
              </a:rPr>
              <a:t> Lê </a:t>
            </a:r>
            <a:r>
              <a:rPr lang="en-US" altLang="vi-VN" sz="2100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100" dirty="0">
                <a:latin typeface="Times New Roman" panose="02020603050405020304" pitchFamily="18" charset="0"/>
              </a:rPr>
              <a:t>, Lê </a:t>
            </a:r>
            <a:r>
              <a:rPr lang="en-US" altLang="vi-VN" sz="2100" dirty="0" err="1">
                <a:latin typeface="Times New Roman" panose="02020603050405020304" pitchFamily="18" charset="0"/>
              </a:rPr>
              <a:t>Quyên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tháo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súng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ra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nghiên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cứu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chế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súng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100" dirty="0">
                <a:latin typeface="Times New Roman" panose="02020603050405020304" pitchFamily="18" charset="0"/>
              </a:rPr>
              <a:t>.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Ông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tổ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mở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xưởng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đúc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vũ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khí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theo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kiểu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châu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Âu</a:t>
            </a:r>
            <a:r>
              <a:rPr lang="en-US" altLang="vi-VN" sz="21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chiến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khu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Vũ</a:t>
            </a:r>
            <a:r>
              <a:rPr lang="en-US" altLang="vi-VN" sz="2100" b="1" dirty="0">
                <a:latin typeface="Times New Roman" panose="02020603050405020304" pitchFamily="18" charset="0"/>
              </a:rPr>
              <a:t> Quang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sản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xuất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100" b="1" dirty="0">
                <a:latin typeface="Times New Roman" panose="02020603050405020304" pitchFamily="18" charset="0"/>
              </a:rPr>
              <a:t> 500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súng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theo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mẫu</a:t>
            </a:r>
            <a:r>
              <a:rPr lang="en-US" altLang="vi-VN" sz="2100" b="1" dirty="0">
                <a:latin typeface="Times New Roman" panose="02020603050405020304" pitchFamily="18" charset="0"/>
              </a:rPr>
              <a:t> 1874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100" b="1" dirty="0"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100" dirty="0">
                <a:latin typeface="Times New Roman" panose="02020603050405020304" pitchFamily="18" charset="0"/>
              </a:rPr>
              <a:t>.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chế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vũ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khí</a:t>
            </a:r>
            <a:r>
              <a:rPr lang="en-US" altLang="vi-VN" sz="2100" dirty="0">
                <a:latin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còn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tính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chiến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đấu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cao</a:t>
            </a:r>
            <a:r>
              <a:rPr lang="en-US" altLang="vi-VN" sz="2100" dirty="0">
                <a:latin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kỷ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luật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nghiêm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  <a:br>
              <a:rPr lang="en-US" altLang="vi-VN" sz="2100" dirty="0">
                <a:latin typeface="Times New Roman" panose="02020603050405020304" pitchFamily="18" charset="0"/>
              </a:rPr>
            </a:br>
            <a:r>
              <a:rPr lang="en-US" altLang="vi-VN" sz="2100" dirty="0" err="1">
                <a:latin typeface="Times New Roman" panose="02020603050405020304" pitchFamily="18" charset="0"/>
              </a:rPr>
              <a:t>Tháng</a:t>
            </a:r>
            <a:r>
              <a:rPr lang="en-US" altLang="vi-VN" sz="2100" dirty="0">
                <a:latin typeface="Times New Roman" panose="02020603050405020304" pitchFamily="18" charset="0"/>
              </a:rPr>
              <a:t> 9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năm</a:t>
            </a:r>
            <a:r>
              <a:rPr lang="en-US" altLang="vi-VN" sz="2100" dirty="0">
                <a:latin typeface="Times New Roman" panose="02020603050405020304" pitchFamily="18" charset="0"/>
              </a:rPr>
              <a:t> 1889, Phan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Phùng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trở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về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căn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cứ</a:t>
            </a:r>
            <a:r>
              <a:rPr lang="en-US" altLang="vi-VN" sz="2100" dirty="0">
                <a:latin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cử</a:t>
            </a:r>
            <a:r>
              <a:rPr lang="en-US" altLang="vi-VN" sz="2100" dirty="0">
                <a:latin typeface="Times New Roman" panose="02020603050405020304" pitchFamily="18" charset="0"/>
              </a:rPr>
              <a:t> Cao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Thắng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huy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thu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thắng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lợi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năm</a:t>
            </a:r>
            <a:r>
              <a:rPr lang="en-US" altLang="vi-VN" sz="2100" dirty="0">
                <a:latin typeface="Times New Roman" panose="02020603050405020304" pitchFamily="18" charset="0"/>
              </a:rPr>
              <a:t> 1890 - 1891.</a:t>
            </a:r>
            <a:br>
              <a:rPr lang="en-US" altLang="vi-VN" sz="2100" dirty="0">
                <a:latin typeface="Times New Roman" panose="02020603050405020304" pitchFamily="18" charset="0"/>
              </a:rPr>
            </a:br>
            <a:r>
              <a:rPr lang="en-US" altLang="vi-VN" sz="2100" dirty="0" err="1">
                <a:latin typeface="Times New Roman" panose="02020603050405020304" pitchFamily="18" charset="0"/>
              </a:rPr>
              <a:t>Năm</a:t>
            </a:r>
            <a:r>
              <a:rPr lang="en-US" altLang="vi-VN" sz="2100" dirty="0">
                <a:latin typeface="Times New Roman" panose="02020603050405020304" pitchFamily="18" charset="0"/>
              </a:rPr>
              <a:t> 1893,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trận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đánh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Đồn</a:t>
            </a:r>
            <a:r>
              <a:rPr lang="en-US" altLang="vi-VN" sz="2100" dirty="0">
                <a:latin typeface="Times New Roman" panose="02020603050405020304" pitchFamily="18" charset="0"/>
              </a:rPr>
              <a:t> Nu (Thanh </a:t>
            </a:r>
            <a:r>
              <a:rPr lang="en-US" altLang="vi-VN" sz="21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2100" dirty="0">
                <a:latin typeface="Times New Roman" panose="02020603050405020304" pitchFamily="18" charset="0"/>
              </a:rPr>
              <a:t> - Thanh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Chương</a:t>
            </a:r>
            <a:r>
              <a:rPr lang="en-US" altLang="vi-VN" sz="2100" dirty="0">
                <a:latin typeface="Times New Roman" panose="02020603050405020304" pitchFamily="18" charset="0"/>
              </a:rPr>
              <a:t> -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Nghệ</a:t>
            </a:r>
            <a:r>
              <a:rPr lang="en-US" altLang="vi-VN" sz="2100" dirty="0">
                <a:latin typeface="Times New Roman" panose="02020603050405020304" pitchFamily="18" charset="0"/>
              </a:rPr>
              <a:t> An), </a:t>
            </a:r>
            <a:r>
              <a:rPr lang="en-US" altLang="vi-VN" sz="21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bị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trúng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đạn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hy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lúc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2100" dirty="0">
                <a:latin typeface="Times New Roman" panose="02020603050405020304" pitchFamily="18" charset="0"/>
              </a:rPr>
              <a:t> 29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tuổi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  <a:br>
              <a:rPr lang="en-US" altLang="vi-VN" sz="2100" dirty="0">
                <a:latin typeface="Times New Roman" panose="02020603050405020304" pitchFamily="18" charset="0"/>
              </a:rPr>
            </a:br>
            <a:r>
              <a:rPr lang="en-US" altLang="vi-VN" sz="2100" dirty="0" err="1">
                <a:latin typeface="Times New Roman" panose="02020603050405020304" pitchFamily="18" charset="0"/>
              </a:rPr>
              <a:t>Cái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chết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100" dirty="0">
                <a:latin typeface="Times New Roman" panose="02020603050405020304" pitchFamily="18" charset="0"/>
              </a:rPr>
              <a:t> Cao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Thắng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tổn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thất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lớn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khởi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100" dirty="0">
                <a:latin typeface="Times New Roman" panose="02020603050405020304" pitchFamily="18" charset="0"/>
              </a:rPr>
              <a:t> Phan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Phùng</a:t>
            </a:r>
            <a:r>
              <a:rPr lang="en-US" altLang="vi-VN" sz="2100" dirty="0">
                <a:latin typeface="Times New Roman" panose="02020603050405020304" pitchFamily="18" charset="0"/>
              </a:rPr>
              <a:t>. Sau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khi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100" dirty="0">
                <a:latin typeface="Times New Roman" panose="02020603050405020304" pitchFamily="18" charset="0"/>
              </a:rPr>
              <a:t>, </a:t>
            </a:r>
            <a:r>
              <a:rPr lang="en-US" altLang="vi-VN" sz="2100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100" dirty="0">
                <a:latin typeface="Times New Roman" panose="02020603050405020304" pitchFamily="18" charset="0"/>
              </a:rPr>
              <a:t> Phan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Phùng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thắng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thêm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100" dirty="0">
                <a:latin typeface="Times New Roman" panose="02020603050405020304" pitchFamily="18" charset="0"/>
              </a:rPr>
              <a:t> 1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trận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Vụ</a:t>
            </a:r>
            <a:r>
              <a:rPr lang="en-US" altLang="vi-VN" sz="2100" dirty="0">
                <a:latin typeface="Times New Roman" panose="02020603050405020304" pitchFamily="18" charset="0"/>
              </a:rPr>
              <a:t> Quang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năm</a:t>
            </a:r>
            <a:r>
              <a:rPr lang="en-US" altLang="vi-VN" sz="2100" dirty="0">
                <a:latin typeface="Times New Roman" panose="02020603050405020304" pitchFamily="18" charset="0"/>
              </a:rPr>
              <a:t> 1894 </a:t>
            </a:r>
            <a:r>
              <a:rPr lang="en-US" altLang="vi-VN" sz="21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lâu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sau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khi</a:t>
            </a:r>
            <a:r>
              <a:rPr lang="en-US" altLang="vi-VN" sz="2100" dirty="0">
                <a:latin typeface="Times New Roman" panose="02020603050405020304" pitchFamily="18" charset="0"/>
              </a:rPr>
              <a:t> Phan </a:t>
            </a:r>
            <a:r>
              <a:rPr lang="en-US" altLang="vi-VN" sz="21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Phùng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100" dirty="0">
                <a:latin typeface="Times New Roman" panose="02020603050405020304" pitchFamily="18" charset="0"/>
              </a:rPr>
              <a:t> (1895), </a:t>
            </a:r>
            <a:r>
              <a:rPr lang="en-US" altLang="vi-VN" sz="2100" dirty="0" err="1">
                <a:latin typeface="Times New Roman" panose="02020603050405020304" pitchFamily="18" charset="0"/>
              </a:rPr>
              <a:t>cuộc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khởi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bị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trấn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áp</a:t>
            </a:r>
            <a:r>
              <a:rPr lang="en-US" altLang="vi-VN" sz="2100" dirty="0"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latin typeface="Times New Roman" panose="02020603050405020304" pitchFamily="18" charset="0"/>
              </a:rPr>
              <a:t>hẳn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F2AE03-1C65-67A0-7385-B5DF6328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5" y="76200"/>
            <a:ext cx="323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Cao Thắng (1864-1893)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12E937-3203-3D0C-4337-47853186B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" y="0"/>
            <a:ext cx="12185375" cy="685800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E8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dirty="0">
              <a:latin typeface="+mj-lt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45C311-B20F-5310-383A-CD7517BFBFF1}"/>
              </a:ext>
            </a:extLst>
          </p:cNvPr>
          <p:cNvGrpSpPr>
            <a:grpSpLocks/>
          </p:cNvGrpSpPr>
          <p:nvPr/>
        </p:nvGrpSpPr>
        <p:grpSpPr bwMode="auto">
          <a:xfrm>
            <a:off x="1392700" y="0"/>
            <a:ext cx="5261317" cy="6673445"/>
            <a:chOff x="1488" y="160"/>
            <a:chExt cx="2640" cy="3831"/>
          </a:xfrm>
        </p:grpSpPr>
        <p:pic>
          <p:nvPicPr>
            <p:cNvPr id="13" name="Picture 3" descr="ap_20090331121324819_jpg">
              <a:extLst>
                <a:ext uri="{FF2B5EF4-FFF2-40B4-BE49-F238E27FC236}">
                  <a16:creationId xmlns:a16="http://schemas.microsoft.com/office/drawing/2014/main" id="{2E095346-BB66-14DC-B275-73E3F61DB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60"/>
              <a:ext cx="2640" cy="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DA598AE9-7B6D-C434-B677-B2ADB22D4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" y="3744"/>
              <a:ext cx="207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Súng</a:t>
              </a:r>
              <a:r>
                <a:rPr lang="en-US" altLang="vi-V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vi-V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Cao </a:t>
              </a:r>
              <a:r>
                <a:rPr lang="en-US" altLang="vi-VN" sz="2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altLang="vi-V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altLang="vi-VN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endParaRPr lang="en-US" alt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4EB8F0A6-D78A-11A4-3BA8-E8747E1B81BF}"/>
              </a:ext>
            </a:extLst>
          </p:cNvPr>
          <p:cNvGrpSpPr>
            <a:grpSpLocks/>
          </p:cNvGrpSpPr>
          <p:nvPr/>
        </p:nvGrpSpPr>
        <p:grpSpPr bwMode="auto">
          <a:xfrm>
            <a:off x="6524872" y="-1752"/>
            <a:ext cx="4673378" cy="6668763"/>
            <a:chOff x="3888" y="191"/>
            <a:chExt cx="2264" cy="3806"/>
          </a:xfrm>
        </p:grpSpPr>
        <p:pic>
          <p:nvPicPr>
            <p:cNvPr id="16" name="Picture 6" descr="RI9239LGras">
              <a:extLst>
                <a:ext uri="{FF2B5EF4-FFF2-40B4-BE49-F238E27FC236}">
                  <a16:creationId xmlns:a16="http://schemas.microsoft.com/office/drawing/2014/main" id="{A822EE92-49EF-01C0-46C6-B19F0C764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29" y="1014"/>
              <a:ext cx="3479" cy="1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C937FCB9-F925-E8DA-40FB-1F223DCB9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751"/>
              <a:ext cx="226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Súng</a:t>
              </a:r>
              <a:r>
                <a:rPr lang="en-US" altLang="vi-VN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vi-VN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(năm1874)</a:t>
              </a:r>
            </a:p>
          </p:txBody>
        </p:sp>
      </p:grpSp>
    </p:spTree>
  </p:cSld>
  <p:clrMapOvr>
    <a:masterClrMapping/>
  </p:clrMapOvr>
  <p:transition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A6EEB9-A227-558C-DC47-7523E12E4C7C}"/>
              </a:ext>
            </a:extLst>
          </p:cNvPr>
          <p:cNvGrpSpPr>
            <a:grpSpLocks/>
          </p:cNvGrpSpPr>
          <p:nvPr/>
        </p:nvGrpSpPr>
        <p:grpSpPr bwMode="auto">
          <a:xfrm>
            <a:off x="6625" y="0"/>
            <a:ext cx="12192000" cy="6858001"/>
            <a:chOff x="0" y="405"/>
            <a:chExt cx="5760" cy="391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E09F953-6292-2A32-EF3F-44B1CB964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5"/>
              <a:ext cx="3342" cy="391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E8B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vi-VN" sz="2400" dirty="0">
                <a:latin typeface="+mj-lt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1ED518-2325-0A14-D752-4F18E4FFC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405"/>
              <a:ext cx="2418" cy="391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E8B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vi-VN" sz="2400" dirty="0">
                <a:latin typeface="+mj-lt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EBFC5C34-A0FA-E7A9-F414-C7D81BDE55D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Kh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ê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(188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5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-18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95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15E1FD2-6A92-4252-ED68-146C8283A8EA}"/>
              </a:ext>
            </a:extLst>
          </p:cNvPr>
          <p:cNvSpPr txBox="1">
            <a:spLocks noChangeArrowheads="1"/>
          </p:cNvSpPr>
          <p:nvPr/>
        </p:nvSpPr>
        <p:spPr>
          <a:xfrm>
            <a:off x="6411" y="685800"/>
            <a:ext cx="7073900" cy="415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Lãnh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đạo</a:t>
            </a:r>
            <a:r>
              <a:rPr lang="en-US" altLang="vi-VN" sz="2400" b="1" dirty="0">
                <a:latin typeface="Times New Roman" panose="02020603050405020304" pitchFamily="18" charset="0"/>
              </a:rPr>
              <a:t>: Phan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Phùng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ă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ứ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ch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í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nh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: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vi-VN" sz="2400" dirty="0" err="1">
                <a:latin typeface="Times New Roman" panose="02020603050405020304" pitchFamily="18" charset="0"/>
              </a:rPr>
              <a:t>à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Tr</a:t>
            </a:r>
            <a:r>
              <a:rPr lang="en-US" altLang="vi-VN" sz="2400" dirty="0" err="1">
                <a:latin typeface="Times New Roman" panose="02020603050405020304" pitchFamily="18" charset="0"/>
              </a:rPr>
              <a:t>ươ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 (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H</a:t>
            </a:r>
            <a:r>
              <a:rPr lang="en-US" altLang="vi-VN" sz="2400" dirty="0" err="1">
                <a:latin typeface="Times New Roman" panose="02020603050405020304" pitchFamily="18" charset="0"/>
              </a:rPr>
              <a:t>ươ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Kh</a:t>
            </a:r>
            <a:r>
              <a:rPr lang="en-US" altLang="vi-VN" sz="2400" dirty="0" err="1">
                <a:latin typeface="Times New Roman" panose="02020603050405020304" pitchFamily="18" charset="0"/>
              </a:rPr>
              <a:t>ê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-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H</a:t>
            </a:r>
            <a:r>
              <a:rPr lang="en-US" altLang="vi-VN" sz="2400" dirty="0" err="1">
                <a:latin typeface="Times New Roman" panose="02020603050405020304" pitchFamily="18" charset="0"/>
              </a:rPr>
              <a:t>à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vi-VN" sz="2400" dirty="0" err="1">
                <a:latin typeface="Times New Roman" panose="02020603050405020304" pitchFamily="18" charset="0"/>
              </a:rPr>
              <a:t>ĩ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nh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Địa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bàn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b="1" dirty="0">
                <a:latin typeface="Times New Roman" panose="02020603050405020304" pitchFamily="18" charset="0"/>
              </a:rPr>
              <a:t>: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Khắp</a:t>
            </a:r>
            <a:r>
              <a:rPr lang="en-US" altLang="vi-VN" sz="2400" dirty="0">
                <a:latin typeface="Times New Roman" panose="02020603050405020304" pitchFamily="18" charset="0"/>
              </a:rPr>
              <a:t> 4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tỉnh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</a:rPr>
              <a:t> Thanh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Hóa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Quảng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Bình</a:t>
            </a:r>
            <a:endParaRPr lang="en-US" altLang="vi-VN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-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Di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ễ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bi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ế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+ 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Giai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đoạn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1: 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1885-1888: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th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ờ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k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ỳ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t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ổ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ch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ức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,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hu</a:t>
            </a:r>
            <a:r>
              <a:rPr lang="en-US" altLang="vi-VN" sz="2400" dirty="0" err="1">
                <a:latin typeface="Times New Roman" panose="02020603050405020304" pitchFamily="18" charset="0"/>
              </a:rPr>
              <a:t>ấ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luy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ệ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,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x</a:t>
            </a:r>
            <a:r>
              <a:rPr lang="en-US" altLang="vi-VN" sz="2400" dirty="0" err="1">
                <a:latin typeface="Times New Roman" panose="02020603050405020304" pitchFamily="18" charset="0"/>
              </a:rPr>
              <a:t>â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y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d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ự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en-US" altLang="vi-VN" sz="2400" dirty="0" err="1">
                <a:latin typeface="Times New Roman" panose="02020603050405020304" pitchFamily="18" charset="0"/>
              </a:rPr>
              <a:t>ô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ng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s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ự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,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r</a:t>
            </a:r>
            <a:r>
              <a:rPr lang="en-US" altLang="vi-VN" sz="2400" dirty="0" err="1">
                <a:latin typeface="Times New Roman" panose="02020603050405020304" pitchFamily="18" charset="0"/>
              </a:rPr>
              <a:t>è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đúc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v</a:t>
            </a:r>
            <a:r>
              <a:rPr lang="en-US" altLang="vi-VN" sz="2400" dirty="0" err="1">
                <a:latin typeface="Times New Roman" panose="02020603050405020304" pitchFamily="18" charset="0"/>
              </a:rPr>
              <a:t>ũ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kh</a:t>
            </a:r>
            <a:r>
              <a:rPr lang="en-US" altLang="vi-VN" sz="2400" dirty="0" err="1">
                <a:latin typeface="Times New Roman" panose="02020603050405020304" pitchFamily="18" charset="0"/>
              </a:rPr>
              <a:t>í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+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Giai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đoạn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2: 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1888-1895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: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th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ờ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k</a:t>
            </a:r>
            <a:r>
              <a:rPr lang="en-US" altLang="vi-VN" sz="2400" dirty="0" err="1">
                <a:latin typeface="Times New Roman" panose="02020603050405020304" pitchFamily="18" charset="0"/>
              </a:rPr>
              <a:t>ỳ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chi</a:t>
            </a:r>
            <a:r>
              <a:rPr lang="en-US" altLang="vi-VN" sz="2400" dirty="0" err="1">
                <a:latin typeface="Times New Roman" panose="02020603050405020304" pitchFamily="18" charset="0"/>
              </a:rPr>
              <a:t>ế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đấ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u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mạnh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mẽ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đẩy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lùi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nhiều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cuộc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càn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quét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của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địch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3A4B58C-73F3-0D6A-C18D-8B1F415C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739" y="5638801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US" altLang="vi-VN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ượ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đồ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</a:t>
            </a:r>
            <a:r>
              <a:rPr lang="en-US" altLang="vi-VN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ở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ngh</a:t>
            </a:r>
            <a:r>
              <a:rPr lang="en-US" altLang="vi-VN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ĩ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vi-VN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ươ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</a:t>
            </a:r>
            <a:r>
              <a:rPr lang="en-US" altLang="vi-VN" sz="24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endParaRPr lang="en-US" altLang="vi-VN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(1885 – 1895)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BC238DC-5037-03EC-4981-4C75ADC5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8" y="8419"/>
            <a:ext cx="5197275" cy="56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C1E88749-F2B0-9484-FC06-DD16FB269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831" y="2971800"/>
            <a:ext cx="1828800" cy="457200"/>
          </a:xfrm>
          <a:prstGeom prst="wedgeRectCallout">
            <a:avLst>
              <a:gd name="adj1" fmla="val 102072"/>
              <a:gd name="adj2" fmla="val 1219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KHÊ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A4403-9AA6-1487-5A24-04F64FF5E9A5}"/>
              </a:ext>
            </a:extLst>
          </p:cNvPr>
          <p:cNvSpPr txBox="1"/>
          <p:nvPr/>
        </p:nvSpPr>
        <p:spPr>
          <a:xfrm>
            <a:off x="59095" y="4961420"/>
            <a:ext cx="702121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=&gt;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Ngày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28/12/1895: Phan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Đình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Phùng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hi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sinh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=&gt;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khởi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nghĩa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thất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Times New Roman" panose="02020603050405020304" pitchFamily="18" charset="0"/>
                <a:ea typeface="MS PGothic" panose="020B0600070205080204" pitchFamily="34" charset="-128"/>
              </a:rPr>
              <a:t>bại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.</a:t>
            </a:r>
          </a:p>
        </p:txBody>
      </p:sp>
      <p:pic>
        <p:nvPicPr>
          <p:cNvPr id="15" name="Picture 8" descr="hoa thi">
            <a:extLst>
              <a:ext uri="{FF2B5EF4-FFF2-40B4-BE49-F238E27FC236}">
                <a16:creationId xmlns:a16="http://schemas.microsoft.com/office/drawing/2014/main" id="{96921374-4B57-1CF1-43F5-8ABEF47D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956" y="3385880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CB236C-18B6-EE3D-4AFF-15316152C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" y="0"/>
            <a:ext cx="12185375" cy="685800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E8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dirty="0">
              <a:latin typeface="+mj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9775B2-23EF-31AB-FFAC-2751BEB4C19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1. </a:t>
            </a: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nghĩa </a:t>
            </a:r>
            <a:r>
              <a:rPr lang="en-US" altLang="ja-JP" sz="2400" b="1" u="sng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ja-JP" sz="2400" b="1" u="sng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Kh</a:t>
            </a: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(188</a:t>
            </a:r>
            <a:r>
              <a:rPr lang="en-US" altLang="ja-JP" sz="2400" b="1" u="sng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</a:t>
            </a:r>
            <a:r>
              <a:rPr lang="en-US" altLang="ja-JP" sz="2400" b="1" u="sng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95</a:t>
            </a: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5580DE2-2D66-A419-1EB7-EA375AA9F4A4}"/>
              </a:ext>
            </a:extLst>
          </p:cNvPr>
          <p:cNvSpPr txBox="1">
            <a:spLocks noChangeArrowheads="1"/>
          </p:cNvSpPr>
          <p:nvPr/>
        </p:nvSpPr>
        <p:spPr>
          <a:xfrm>
            <a:off x="1604889" y="677594"/>
            <a:ext cx="8525021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ja-JP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Phan Đình Phùng khóc thương người anh hùng trẻ tuổi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CaoThắng, hi sinh khi mới 29 tuổi (1893).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“C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ó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í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kh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th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à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nh, anh 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ù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đã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mất.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th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ắ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đã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ế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t, 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ý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tr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ờ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 ra sao?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mu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ố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l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ậ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 n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n, g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õ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m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b="1" baseline="30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(1)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n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ặ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th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ề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tr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ừ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gi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ặ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 n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ước</a:t>
            </a:r>
            <a:endParaRPr lang="en-US" altLang="ja-JP" b="1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Vi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ệ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 kh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t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í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 tr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ước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l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y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</a:t>
            </a:r>
            <a:r>
              <a:rPr lang="en-US" altLang="ja-JP" b="1" baseline="30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(2)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nay th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ấ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y v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ắ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ng</a:t>
            </a:r>
            <a:r>
              <a:rPr lang="en-US" altLang="vi-VN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ườ</a:t>
            </a:r>
            <a:r>
              <a:rPr lang="en-US" altLang="ja-JP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i.”</a:t>
            </a:r>
            <a:endParaRPr lang="en-US" altLang="vi-VN" b="1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0151FE52-F2CB-3122-215F-094F32808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11883"/>
            <a:ext cx="376779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(1) 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ể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íc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“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õ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(2) 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ể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íc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“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yê</a:t>
            </a:r>
            <a:r>
              <a:rPr lang="en-US" altLang="ja-JP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</a:t>
            </a:r>
            <a:endParaRPr lang="en-US" altLang="vi-VN" sz="28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8C1D617-74DA-F7CC-DE8C-5D13008B5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867400" cy="381000"/>
          </a:xfrm>
        </p:spPr>
        <p:txBody>
          <a:bodyPr>
            <a:normAutofit fontScale="90000"/>
          </a:bodyPr>
          <a:lstStyle/>
          <a:p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(188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</a:t>
            </a:r>
            <a:r>
              <a:rPr lang="en-US" altLang="ja-JP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95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096D4248-79AB-8802-78B8-EA5C91F0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6425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ch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ế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 r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ồ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i, nh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b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ọ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Ph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 v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ẫ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kh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tha, ch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ú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qu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ậ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 m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ộ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l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n, 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đố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 x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ác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v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à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cho 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em v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ứ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 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i. Ng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ườ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 ta b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 th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ù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ả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ng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ườ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 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đã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n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ằ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 y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d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ướ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 m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ộ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”. (Tr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ầ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D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â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Ti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n)</a:t>
            </a:r>
            <a:endParaRPr lang="en-US" altLang="vi-VN" sz="18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060" name="Text Box 10">
            <a:extLst>
              <a:ext uri="{FF2B5EF4-FFF2-40B4-BE49-F238E27FC236}">
                <a16:creationId xmlns:a16="http://schemas.microsoft.com/office/drawing/2014/main" id="{64560AA5-D4E4-DB8D-863F-185B98EA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10201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Phan </a:t>
            </a:r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Đì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 Ph</a:t>
            </a:r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(1847-1895)</a:t>
            </a:r>
            <a:endParaRPr lang="en-US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1" name="Picture 11">
            <a:extLst>
              <a:ext uri="{FF2B5EF4-FFF2-40B4-BE49-F238E27FC236}">
                <a16:creationId xmlns:a16="http://schemas.microsoft.com/office/drawing/2014/main" id="{50D4ADB2-4EBD-17A8-ABEA-39A7A21D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685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13">
            <a:extLst>
              <a:ext uri="{FF2B5EF4-FFF2-40B4-BE49-F238E27FC236}">
                <a16:creationId xmlns:a16="http://schemas.microsoft.com/office/drawing/2014/main" id="{D6B741B8-8DC8-E846-E166-FFCFD953D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943600"/>
            <a:ext cx="91440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B0E88DCE-93A7-103B-4EF3-A85EB67E9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7388"/>
            <a:ext cx="50292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à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 th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ơ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tuy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ệ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 m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ệ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 c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ủ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c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ủ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Phan Đình Phùng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“Nhung tr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ườ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v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â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m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ệ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 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đã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m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ườ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 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đô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ũ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l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ượ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 c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ò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ch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l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ậ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 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đượ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 c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â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đói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k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u tr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ờ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i, xao x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ác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nh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ạ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Qu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â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gian ch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ậ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 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đấ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t, r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ộ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r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à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ong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Ch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í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l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ầ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xa gi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non s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c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ác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ố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b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ể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nh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â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d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â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n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ước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l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ửa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h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ồ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ác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 nhi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ệ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 c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à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cao c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à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n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ặ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g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á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ướ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m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ô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ri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 th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ẹ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m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ặ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 anh h</a:t>
            </a:r>
            <a:r>
              <a:rPr lang="en-US" altLang="vi-VN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ù</a:t>
            </a:r>
            <a:r>
              <a:rPr lang="en-US" altLang="ja-JP" sz="18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        B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ả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d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ị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ch c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ủ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Tr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ầ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 Huy Li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ệ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     Th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ơ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v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ă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ê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u n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ước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th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ế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k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ỷ</a:t>
            </a:r>
            <a:r>
              <a:rPr lang="en-US" altLang="ja-JP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X</a:t>
            </a:r>
            <a:r>
              <a:rPr lang="en-US" altLang="vi-VN" sz="1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 descr="images">
            <a:extLst>
              <a:ext uri="{FF2B5EF4-FFF2-40B4-BE49-F238E27FC236}">
                <a16:creationId xmlns:a16="http://schemas.microsoft.com/office/drawing/2014/main" id="{7F7AE420-6723-FC4C-7CEF-A8DC3EE5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821" y="117693"/>
            <a:ext cx="9772358" cy="674030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(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1894)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Phan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Phan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Phan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 –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C72E2B6-8564-76A1-745D-911F316B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CUỘC PHẢN CÔNG CỦA PHÁI CHỦ CHIẾN TẠI KINH THÀNH HUẾ. 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81F57CD-629D-36CB-3188-2B9ADB06FA9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237959" y="6172200"/>
            <a:ext cx="31476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Tôn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Thất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(1835-1913)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694A912-46D7-08D5-040C-21DED74874F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6096000" y="1044673"/>
            <a:ext cx="534367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600" dirty="0">
                <a:latin typeface=".VnTime" pitchFamily="34" charset="0"/>
              </a:rPr>
              <a:t>    </a:t>
            </a: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Thất Thuyết sinh ngày 12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1835 tại thôn Phú Môn, xã Xuân Long (Huế). Ông xuất thân trong gia đình Hoàng tộc. Từng giữ chức Phụ chính đại thần, Thượng thư bộ Binh...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người yêu nước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ông cùng Vua Hàm Nghi đề xướng phong trào Cần 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ương cứu nước...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1E9CE2-9453-C77B-CC2F-D1C35A86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8" y="805522"/>
            <a:ext cx="4452718" cy="5225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C4EAD5A-EC51-D1D5-56A0-A387E76A44E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927440" y="6187096"/>
            <a:ext cx="41263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Vua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Hàm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Nghi (1870-1943)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380BE07-F41E-4144-3112-56173B12B73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399314" y="2774687"/>
            <a:ext cx="6357257" cy="30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vi-VN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Hàm Nghi tên thật là Ưng Lịch (em ruột vua Kiến Phúc), lên ngôi lúc 1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tuổi. Ông là vị vua trẻ tuổi, yêu nước, có tinh thần chống Pháp tiêu biểu cho ý chí độc lập tự cường của dân tộc...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bị Pháp đày sang An-giê-ri năm 1888.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421B0-84DC-27EA-BCDB-B3CACCA7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3" y="468923"/>
            <a:ext cx="4126377" cy="583805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9DCFC14-5174-D661-89C1-C7DD43D9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72570"/>
            <a:ext cx="2569029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vi-VN" sz="23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3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3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23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7AA8A-5A06-6E99-E428-06F8A63A9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" y="0"/>
            <a:ext cx="12185375" cy="6858001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E8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dirty="0">
              <a:latin typeface="+mj-lt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125206B-EF10-EA08-C9C6-D1D51B8CC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459" y="1403472"/>
            <a:ext cx="43205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dân Pháp có thái độ và hành động như thế nào trước tình hình đó?</a:t>
            </a:r>
            <a:endParaRPr lang="en-US" altLang="vi-VN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446B2-33F7-F083-D578-C1138736E1DF}"/>
              </a:ext>
            </a:extLst>
          </p:cNvPr>
          <p:cNvSpPr txBox="1"/>
          <p:nvPr/>
        </p:nvSpPr>
        <p:spPr>
          <a:xfrm>
            <a:off x="14065" y="588394"/>
            <a:ext cx="12171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Sau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1884,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707842A-2390-C4C9-540C-2E135B82C7C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233054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3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</a:t>
            </a:r>
            <a:endParaRPr lang="en-US" altLang="vi-VN" sz="23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3048B-BB90-5B97-3F72-551154E8AE3F}"/>
              </a:ext>
            </a:extLst>
          </p:cNvPr>
          <p:cNvSpPr txBox="1"/>
          <p:nvPr/>
        </p:nvSpPr>
        <p:spPr>
          <a:xfrm>
            <a:off x="14065" y="1660294"/>
            <a:ext cx="787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>
            <a:extLst>
              <a:ext uri="{FF2B5EF4-FFF2-40B4-BE49-F238E27FC236}">
                <a16:creationId xmlns:a16="http://schemas.microsoft.com/office/drawing/2014/main" id="{5FCF6EA3-988E-3CB9-52C2-6D36F6F6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6" y="517935"/>
            <a:ext cx="11235168" cy="59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56270955-2B8E-1147-B78B-A60780BD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D440D-EE4D-5407-49FF-EE82A1D9B18F}"/>
              </a:ext>
            </a:extLst>
          </p:cNvPr>
          <p:cNvSpPr txBox="1"/>
          <p:nvPr/>
        </p:nvSpPr>
        <p:spPr>
          <a:xfrm>
            <a:off x="0" y="0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E4AC34A3-74EB-5C16-A91D-85E3A8754CE8}"/>
              </a:ext>
            </a:extLst>
          </p:cNvPr>
          <p:cNvGrpSpPr>
            <a:grpSpLocks/>
          </p:cNvGrpSpPr>
          <p:nvPr/>
        </p:nvGrpSpPr>
        <p:grpSpPr bwMode="auto">
          <a:xfrm>
            <a:off x="1195754" y="-3207"/>
            <a:ext cx="9875520" cy="6221128"/>
            <a:chOff x="384" y="624"/>
            <a:chExt cx="5040" cy="3444"/>
          </a:xfrm>
        </p:grpSpPr>
        <p:pic>
          <p:nvPicPr>
            <p:cNvPr id="12299" name="Picture 7" descr="kinh thanh Hue">
              <a:extLst>
                <a:ext uri="{FF2B5EF4-FFF2-40B4-BE49-F238E27FC236}">
                  <a16:creationId xmlns:a16="http://schemas.microsoft.com/office/drawing/2014/main" id="{0A9AB0B0-6B47-39C6-525D-088AA4575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624"/>
              <a:ext cx="5040" cy="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0" name="Group 20">
              <a:extLst>
                <a:ext uri="{FF2B5EF4-FFF2-40B4-BE49-F238E27FC236}">
                  <a16:creationId xmlns:a16="http://schemas.microsoft.com/office/drawing/2014/main" id="{91407572-757B-7BD4-FB27-1755AA6DA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624"/>
              <a:ext cx="2304" cy="832"/>
              <a:chOff x="384" y="624"/>
              <a:chExt cx="2304" cy="832"/>
            </a:xfrm>
          </p:grpSpPr>
          <p:sp>
            <p:nvSpPr>
              <p:cNvPr id="12301" name="Text Box 16">
                <a:extLst>
                  <a:ext uri="{FF2B5EF4-FFF2-40B4-BE49-F238E27FC236}">
                    <a16:creationId xmlns:a16="http://schemas.microsoft.com/office/drawing/2014/main" id="{543A3604-5EB4-F664-8E39-83A6690EEC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624"/>
                <a:ext cx="2304" cy="8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 dirty="0"/>
                  <a:t>         : </a:t>
                </a:r>
                <a:r>
                  <a:rPr lang="en-US" altLang="vi-VN" sz="2000" dirty="0" err="1"/>
                  <a:t>Quân</a:t>
                </a:r>
                <a:r>
                  <a:rPr lang="en-US" altLang="vi-VN" sz="2000" dirty="0"/>
                  <a:t> ta </a:t>
                </a:r>
                <a:r>
                  <a:rPr lang="en-US" altLang="vi-VN" sz="2000" dirty="0" err="1"/>
                  <a:t>tấn</a:t>
                </a:r>
                <a:r>
                  <a:rPr lang="en-US" altLang="vi-VN" sz="2000" dirty="0"/>
                  <a:t> </a:t>
                </a:r>
                <a:r>
                  <a:rPr lang="en-US" altLang="vi-VN" sz="2000" dirty="0" err="1"/>
                  <a:t>công</a:t>
                </a:r>
                <a:endParaRPr lang="en-US" altLang="vi-VN" sz="2000" dirty="0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 dirty="0"/>
                  <a:t>         : </a:t>
                </a:r>
                <a:r>
                  <a:rPr lang="en-US" altLang="vi-VN" sz="2000" dirty="0" err="1"/>
                  <a:t>Quân</a:t>
                </a:r>
                <a:r>
                  <a:rPr lang="en-US" altLang="vi-VN" sz="2000" dirty="0"/>
                  <a:t> ta </a:t>
                </a:r>
                <a:r>
                  <a:rPr lang="en-US" altLang="vi-VN" sz="2000" dirty="0" err="1"/>
                  <a:t>rút</a:t>
                </a:r>
                <a:r>
                  <a:rPr lang="en-US" altLang="vi-VN" sz="2000" dirty="0"/>
                  <a:t> </a:t>
                </a:r>
                <a:r>
                  <a:rPr lang="en-US" altLang="vi-VN" sz="2000" dirty="0" err="1"/>
                  <a:t>lui</a:t>
                </a:r>
                <a:endParaRPr lang="vi-VN" altLang="vi-VN" sz="2000" dirty="0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vi-VN" sz="2000" dirty="0"/>
                  <a:t>         : Quân Pháp phản công</a:t>
                </a:r>
              </a:p>
            </p:txBody>
          </p:sp>
          <p:sp>
            <p:nvSpPr>
              <p:cNvPr id="12302" name="AutoShape 17">
                <a:extLst>
                  <a:ext uri="{FF2B5EF4-FFF2-40B4-BE49-F238E27FC236}">
                    <a16:creationId xmlns:a16="http://schemas.microsoft.com/office/drawing/2014/main" id="{01086389-6AD5-6C86-CF6A-2BB50F9BA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682"/>
                <a:ext cx="288" cy="1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03" name="AutoShape 18">
                <a:extLst>
                  <a:ext uri="{FF2B5EF4-FFF2-40B4-BE49-F238E27FC236}">
                    <a16:creationId xmlns:a16="http://schemas.microsoft.com/office/drawing/2014/main" id="{689C61D8-F961-DA47-C539-4D4D8404F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85" y="919"/>
                <a:ext cx="334" cy="143"/>
              </a:xfrm>
              <a:prstGeom prst="leftArrow">
                <a:avLst>
                  <a:gd name="adj1" fmla="val 50000"/>
                  <a:gd name="adj2" fmla="val 83333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04" name="AutoShape 19">
                <a:extLst>
                  <a:ext uri="{FF2B5EF4-FFF2-40B4-BE49-F238E27FC236}">
                    <a16:creationId xmlns:a16="http://schemas.microsoft.com/office/drawing/2014/main" id="{A1F8520B-9635-DFDC-7233-EA2CAB620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" y="1175"/>
                <a:ext cx="288" cy="1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sp>
        <p:nvSpPr>
          <p:cNvPr id="12291" name="Text Box 4">
            <a:extLst>
              <a:ext uri="{FF2B5EF4-FFF2-40B4-BE49-F238E27FC236}">
                <a16:creationId xmlns:a16="http://schemas.microsoft.com/office/drawing/2014/main" id="{D79AFBCB-EA0B-C1BA-2EF8-EE05DEED2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879" y="6287006"/>
            <a:ext cx="6861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1885</a:t>
            </a:r>
          </a:p>
        </p:txBody>
      </p:sp>
      <p:pic>
        <p:nvPicPr>
          <p:cNvPr id="13" name="Picture 8" descr="hoa thi">
            <a:extLst>
              <a:ext uri="{FF2B5EF4-FFF2-40B4-BE49-F238E27FC236}">
                <a16:creationId xmlns:a16="http://schemas.microsoft.com/office/drawing/2014/main" id="{331C2F3B-63AC-8925-4B94-D5DE5D2D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4524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hoa thi">
            <a:extLst>
              <a:ext uri="{FF2B5EF4-FFF2-40B4-BE49-F238E27FC236}">
                <a16:creationId xmlns:a16="http://schemas.microsoft.com/office/drawing/2014/main" id="{E8C74D21-2B37-AE7D-4DE0-284E6E29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50324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0">
            <a:extLst>
              <a:ext uri="{FF2B5EF4-FFF2-40B4-BE49-F238E27FC236}">
                <a16:creationId xmlns:a16="http://schemas.microsoft.com/office/drawing/2014/main" id="{2C7E5A0E-6960-61AF-C22B-A000FE1D5A0C}"/>
              </a:ext>
            </a:extLst>
          </p:cNvPr>
          <p:cNvSpPr>
            <a:spLocks noChangeArrowheads="1"/>
          </p:cNvSpPr>
          <p:nvPr/>
        </p:nvSpPr>
        <p:spPr bwMode="auto">
          <a:xfrm rot="17330014">
            <a:off x="4205614" y="3843558"/>
            <a:ext cx="457200" cy="266700"/>
          </a:xfrm>
          <a:prstGeom prst="rightArrow">
            <a:avLst>
              <a:gd name="adj1" fmla="val 50000"/>
              <a:gd name="adj2" fmla="val 501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E136C99E-1C07-A1DE-902B-2EE33763B82D}"/>
              </a:ext>
            </a:extLst>
          </p:cNvPr>
          <p:cNvSpPr>
            <a:spLocks noChangeArrowheads="1"/>
          </p:cNvSpPr>
          <p:nvPr/>
        </p:nvSpPr>
        <p:spPr bwMode="auto">
          <a:xfrm rot="740294">
            <a:off x="5385554" y="4199549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6AF01406-F71A-0BF6-19D8-765835B4A8A5}"/>
              </a:ext>
            </a:extLst>
          </p:cNvPr>
          <p:cNvSpPr>
            <a:spLocks noChangeArrowheads="1"/>
          </p:cNvSpPr>
          <p:nvPr/>
        </p:nvSpPr>
        <p:spPr bwMode="auto">
          <a:xfrm rot="7328839">
            <a:off x="4520484" y="3020424"/>
            <a:ext cx="780498" cy="2287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4BDBCD01-DC23-E826-0A44-7FA6CBD14396}"/>
              </a:ext>
            </a:extLst>
          </p:cNvPr>
          <p:cNvSpPr>
            <a:spLocks noChangeArrowheads="1"/>
          </p:cNvSpPr>
          <p:nvPr/>
        </p:nvSpPr>
        <p:spPr bwMode="auto">
          <a:xfrm rot="9939285">
            <a:off x="6550537" y="4122016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AA785BF3-2D59-3047-97FF-FEA78B283B6B}"/>
              </a:ext>
            </a:extLst>
          </p:cNvPr>
          <p:cNvSpPr>
            <a:spLocks noChangeArrowheads="1"/>
          </p:cNvSpPr>
          <p:nvPr/>
        </p:nvSpPr>
        <p:spPr bwMode="auto">
          <a:xfrm rot="1775951">
            <a:off x="2955925" y="3507399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5AAD19-7CA8-0475-53DF-D2CCBDD7248A}"/>
              </a:ext>
            </a:extLst>
          </p:cNvPr>
          <p:cNvSpPr txBox="1"/>
          <p:nvPr/>
        </p:nvSpPr>
        <p:spPr>
          <a:xfrm>
            <a:off x="182880" y="699429"/>
            <a:ext cx="6327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5/7/1885,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E4DEE-3F4A-735D-4B9F-2307CF50FC95}"/>
              </a:ext>
            </a:extLst>
          </p:cNvPr>
          <p:cNvSpPr txBox="1"/>
          <p:nvPr/>
        </p:nvSpPr>
        <p:spPr>
          <a:xfrm>
            <a:off x="0" y="0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1">
            <a:extLst>
              <a:ext uri="{FF2B5EF4-FFF2-40B4-BE49-F238E27FC236}">
                <a16:creationId xmlns:a16="http://schemas.microsoft.com/office/drawing/2014/main" id="{83650A3B-E870-29E7-C38C-6063E06C4B85}"/>
              </a:ext>
            </a:extLst>
          </p:cNvPr>
          <p:cNvGrpSpPr>
            <a:grpSpLocks/>
          </p:cNvGrpSpPr>
          <p:nvPr/>
        </p:nvGrpSpPr>
        <p:grpSpPr bwMode="auto">
          <a:xfrm>
            <a:off x="6536737" y="-401"/>
            <a:ext cx="5672852" cy="3909271"/>
            <a:chOff x="384" y="624"/>
            <a:chExt cx="5040" cy="3444"/>
          </a:xfrm>
        </p:grpSpPr>
        <p:pic>
          <p:nvPicPr>
            <p:cNvPr id="14" name="Picture 7" descr="kinh thanh Hue">
              <a:extLst>
                <a:ext uri="{FF2B5EF4-FFF2-40B4-BE49-F238E27FC236}">
                  <a16:creationId xmlns:a16="http://schemas.microsoft.com/office/drawing/2014/main" id="{4A20C3DA-EDE7-F167-F625-98D8A9D9E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624"/>
              <a:ext cx="5040" cy="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3FD9A1A4-A784-EBD1-5EBB-C38389EDB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624"/>
              <a:ext cx="3304" cy="1166"/>
              <a:chOff x="384" y="624"/>
              <a:chExt cx="3304" cy="1166"/>
            </a:xfrm>
          </p:grpSpPr>
          <p:sp>
            <p:nvSpPr>
              <p:cNvPr id="16" name="Text Box 16">
                <a:extLst>
                  <a:ext uri="{FF2B5EF4-FFF2-40B4-BE49-F238E27FC236}">
                    <a16:creationId xmlns:a16="http://schemas.microsoft.com/office/drawing/2014/main" id="{1B67F472-4201-D64E-0BD0-0A0B9451E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624"/>
                <a:ext cx="3304" cy="11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 dirty="0"/>
                  <a:t>         : </a:t>
                </a:r>
                <a:r>
                  <a:rPr lang="en-US" altLang="vi-VN" sz="2000" dirty="0" err="1"/>
                  <a:t>Quân</a:t>
                </a:r>
                <a:r>
                  <a:rPr lang="en-US" altLang="vi-VN" sz="2000" dirty="0"/>
                  <a:t> ta </a:t>
                </a:r>
                <a:r>
                  <a:rPr lang="en-US" altLang="vi-VN" sz="2000" dirty="0" err="1"/>
                  <a:t>tấn</a:t>
                </a:r>
                <a:r>
                  <a:rPr lang="en-US" altLang="vi-VN" sz="2000" dirty="0"/>
                  <a:t> </a:t>
                </a:r>
                <a:r>
                  <a:rPr lang="en-US" altLang="vi-VN" sz="2000" dirty="0" err="1"/>
                  <a:t>công</a:t>
                </a:r>
                <a:endParaRPr lang="en-US" altLang="vi-VN" sz="2000" dirty="0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 dirty="0"/>
                  <a:t>         : </a:t>
                </a:r>
                <a:r>
                  <a:rPr lang="en-US" altLang="vi-VN" sz="2000" dirty="0" err="1"/>
                  <a:t>Quân</a:t>
                </a:r>
                <a:r>
                  <a:rPr lang="en-US" altLang="vi-VN" sz="2000" dirty="0"/>
                  <a:t> ta </a:t>
                </a:r>
                <a:r>
                  <a:rPr lang="en-US" altLang="vi-VN" sz="2000" dirty="0" err="1"/>
                  <a:t>rút</a:t>
                </a:r>
                <a:r>
                  <a:rPr lang="en-US" altLang="vi-VN" sz="2000" dirty="0"/>
                  <a:t> </a:t>
                </a:r>
                <a:r>
                  <a:rPr lang="en-US" altLang="vi-VN" sz="2000" dirty="0" err="1"/>
                  <a:t>lui</a:t>
                </a:r>
                <a:endParaRPr lang="vi-VN" altLang="vi-VN" sz="2000" dirty="0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vi-VN" sz="2000" dirty="0"/>
                  <a:t>         : Quân Pháp phản công</a:t>
                </a:r>
              </a:p>
            </p:txBody>
          </p:sp>
          <p:sp>
            <p:nvSpPr>
              <p:cNvPr id="17" name="AutoShape 17">
                <a:extLst>
                  <a:ext uri="{FF2B5EF4-FFF2-40B4-BE49-F238E27FC236}">
                    <a16:creationId xmlns:a16="http://schemas.microsoft.com/office/drawing/2014/main" id="{2492108F-6277-6E25-D01B-F4E0E0461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" y="682"/>
                <a:ext cx="288" cy="1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8" name="AutoShape 18">
                <a:extLst>
                  <a:ext uri="{FF2B5EF4-FFF2-40B4-BE49-F238E27FC236}">
                    <a16:creationId xmlns:a16="http://schemas.microsoft.com/office/drawing/2014/main" id="{24E6C56D-DE17-3959-830E-FD32F9CF7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3" y="1135"/>
                <a:ext cx="334" cy="143"/>
              </a:xfrm>
              <a:prstGeom prst="leftArrow">
                <a:avLst>
                  <a:gd name="adj1" fmla="val 50000"/>
                  <a:gd name="adj2" fmla="val 83333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9" name="AutoShape 19">
                <a:extLst>
                  <a:ext uri="{FF2B5EF4-FFF2-40B4-BE49-F238E27FC236}">
                    <a16:creationId xmlns:a16="http://schemas.microsoft.com/office/drawing/2014/main" id="{B8D55102-D51C-EDCA-A14A-031C377B5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1524"/>
                <a:ext cx="288" cy="1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sp>
        <p:nvSpPr>
          <p:cNvPr id="20" name="Text Box 4">
            <a:extLst>
              <a:ext uri="{FF2B5EF4-FFF2-40B4-BE49-F238E27FC236}">
                <a16:creationId xmlns:a16="http://schemas.microsoft.com/office/drawing/2014/main" id="{10E62F6E-5FD4-B823-CBD5-08A3A704D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737" y="3956737"/>
            <a:ext cx="5672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1885</a:t>
            </a:r>
          </a:p>
        </p:txBody>
      </p:sp>
      <p:pic>
        <p:nvPicPr>
          <p:cNvPr id="21" name="Picture 8" descr="hoa thi">
            <a:extLst>
              <a:ext uri="{FF2B5EF4-FFF2-40B4-BE49-F238E27FC236}">
                <a16:creationId xmlns:a16="http://schemas.microsoft.com/office/drawing/2014/main" id="{B968EDE2-01C1-6863-016E-74F52E86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90" y="2072990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hoa thi">
            <a:extLst>
              <a:ext uri="{FF2B5EF4-FFF2-40B4-BE49-F238E27FC236}">
                <a16:creationId xmlns:a16="http://schemas.microsoft.com/office/drawing/2014/main" id="{7DAB254F-DCD6-057B-188A-B234B25B4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134" y="2619186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0">
            <a:extLst>
              <a:ext uri="{FF2B5EF4-FFF2-40B4-BE49-F238E27FC236}">
                <a16:creationId xmlns:a16="http://schemas.microsoft.com/office/drawing/2014/main" id="{99CEB778-661E-EDEA-0A36-CB0364E9901B}"/>
              </a:ext>
            </a:extLst>
          </p:cNvPr>
          <p:cNvSpPr>
            <a:spLocks noChangeArrowheads="1"/>
          </p:cNvSpPr>
          <p:nvPr/>
        </p:nvSpPr>
        <p:spPr bwMode="auto">
          <a:xfrm rot="17330014">
            <a:off x="7871889" y="2542890"/>
            <a:ext cx="457200" cy="266700"/>
          </a:xfrm>
          <a:prstGeom prst="rightArrow">
            <a:avLst>
              <a:gd name="adj1" fmla="val 50000"/>
              <a:gd name="adj2" fmla="val 501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id="{10FD96EA-34FD-457A-8385-64694FF75C97}"/>
              </a:ext>
            </a:extLst>
          </p:cNvPr>
          <p:cNvSpPr>
            <a:spLocks noChangeArrowheads="1"/>
          </p:cNvSpPr>
          <p:nvPr/>
        </p:nvSpPr>
        <p:spPr bwMode="auto">
          <a:xfrm rot="740294">
            <a:off x="8611888" y="2768411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5" name="AutoShape 12">
            <a:extLst>
              <a:ext uri="{FF2B5EF4-FFF2-40B4-BE49-F238E27FC236}">
                <a16:creationId xmlns:a16="http://schemas.microsoft.com/office/drawing/2014/main" id="{5203B250-BA84-6DB1-5B59-EC3F592CD828}"/>
              </a:ext>
            </a:extLst>
          </p:cNvPr>
          <p:cNvSpPr>
            <a:spLocks noChangeArrowheads="1"/>
          </p:cNvSpPr>
          <p:nvPr/>
        </p:nvSpPr>
        <p:spPr bwMode="auto">
          <a:xfrm rot="7328839">
            <a:off x="8248426" y="1734850"/>
            <a:ext cx="780498" cy="2287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2AB39181-53A9-AE1A-0738-5952016E6093}"/>
              </a:ext>
            </a:extLst>
          </p:cNvPr>
          <p:cNvSpPr>
            <a:spLocks noChangeArrowheads="1"/>
          </p:cNvSpPr>
          <p:nvPr/>
        </p:nvSpPr>
        <p:spPr bwMode="auto">
          <a:xfrm rot="9939285">
            <a:off x="9776871" y="269087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7" name="AutoShape 14">
            <a:extLst>
              <a:ext uri="{FF2B5EF4-FFF2-40B4-BE49-F238E27FC236}">
                <a16:creationId xmlns:a16="http://schemas.microsoft.com/office/drawing/2014/main" id="{D1F25908-C8EA-5C4F-EBAB-FECA8EF8B312}"/>
              </a:ext>
            </a:extLst>
          </p:cNvPr>
          <p:cNvSpPr>
            <a:spLocks noChangeArrowheads="1"/>
          </p:cNvSpPr>
          <p:nvPr/>
        </p:nvSpPr>
        <p:spPr bwMode="auto">
          <a:xfrm rot="1775951">
            <a:off x="7119951" y="2127505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D1F345-21A4-F39C-4E50-538262031459}"/>
              </a:ext>
            </a:extLst>
          </p:cNvPr>
          <p:cNvSpPr txBox="1"/>
          <p:nvPr/>
        </p:nvSpPr>
        <p:spPr>
          <a:xfrm>
            <a:off x="182880" y="2107332"/>
            <a:ext cx="6327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D94BB5-E8E8-7685-D41F-7182696F6E1B}"/>
              </a:ext>
            </a:extLst>
          </p:cNvPr>
          <p:cNvSpPr txBox="1"/>
          <p:nvPr/>
        </p:nvSpPr>
        <p:spPr>
          <a:xfrm>
            <a:off x="182880" y="4344759"/>
            <a:ext cx="1200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C9E41D-EE15-302A-A9FB-9AFE0313650E}"/>
              </a:ext>
            </a:extLst>
          </p:cNvPr>
          <p:cNvSpPr txBox="1"/>
          <p:nvPr/>
        </p:nvSpPr>
        <p:spPr>
          <a:xfrm>
            <a:off x="182880" y="6386349"/>
            <a:ext cx="1060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5/7,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D50ABD-FA16-8B89-EC7F-5948689B35CB}"/>
              </a:ext>
            </a:extLst>
          </p:cNvPr>
          <p:cNvSpPr txBox="1"/>
          <p:nvPr/>
        </p:nvSpPr>
        <p:spPr>
          <a:xfrm>
            <a:off x="182880" y="5957287"/>
            <a:ext cx="93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0228_image024">
            <a:extLst>
              <a:ext uri="{FF2B5EF4-FFF2-40B4-BE49-F238E27FC236}">
                <a16:creationId xmlns:a16="http://schemas.microsoft.com/office/drawing/2014/main" id="{8DDE9EBB-0084-C651-A634-0C1361AAD12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4" y="6314"/>
            <a:ext cx="8675076" cy="6294044"/>
          </a:xfr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BB91ABE-C863-822E-6F58-A23BC180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853" y="6248400"/>
            <a:ext cx="887202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Nghi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2769</Words>
  <Application>Microsoft Office PowerPoint</Application>
  <PresentationFormat>Widescreen</PresentationFormat>
  <Paragraphs>159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MS PGothic</vt:lpstr>
      <vt:lpstr>游ゴシック</vt:lpstr>
      <vt:lpstr>.VnTime</vt:lpstr>
      <vt:lpstr>Arial</vt:lpstr>
      <vt:lpstr>Calibri</vt:lpstr>
      <vt:lpstr>Calibri Light</vt:lpstr>
      <vt:lpstr>Century Gothic</vt:lpstr>
      <vt:lpstr>Corbel</vt:lpstr>
      <vt:lpstr>Gill Sans MT</vt:lpstr>
      <vt:lpstr>Tahoma</vt:lpstr>
      <vt:lpstr>Times New Roman</vt:lpstr>
      <vt:lpstr>Trebuchet MS</vt:lpstr>
      <vt:lpstr>Tw Cen MT</vt:lpstr>
      <vt:lpstr>Wingdings 3</vt:lpstr>
      <vt:lpstr>Office Theme</vt:lpstr>
      <vt:lpstr>Gallery</vt:lpstr>
      <vt:lpstr>Parallax</vt:lpstr>
      <vt:lpstr>Ion</vt:lpstr>
      <vt:lpstr>Droplet</vt:lpstr>
      <vt:lpstr>Wisp</vt:lpstr>
      <vt:lpstr>Facet</vt:lpstr>
      <vt:lpstr>PowerPoint Presentation</vt:lpstr>
      <vt:lpstr>1. Nguyên nhân</vt:lpstr>
      <vt:lpstr>PowerPoint Presentation</vt:lpstr>
      <vt:lpstr>1. Nguyên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Khởi nghĩa Hương Khê (1885-1895)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2023-02-21T06:11:22Z</dcterms:created>
  <dcterms:modified xsi:type="dcterms:W3CDTF">2023-02-22T06:35:07Z</dcterms:modified>
</cp:coreProperties>
</file>